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slideLayouts/slideLayout10.xml" ContentType="application/vnd.openxmlformats-officedocument.presentationml.slideLayout+xml"/>
  <Default Extension="gif" ContentType="image/gif"/>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20.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Default Extension="jpeg" ContentType="image/jpeg"/>
  <Override PartName="/ppt/slideLayouts/slideLayout3.xml" ContentType="application/vnd.openxmlformats-officedocument.presentationml.slideLayout+xml"/>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27"/>
  </p:notesMasterIdLst>
  <p:sldIdLst>
    <p:sldId id="256" r:id="rId2"/>
    <p:sldId id="257" r:id="rId3"/>
    <p:sldId id="258" r:id="rId4"/>
    <p:sldId id="259" r:id="rId5"/>
    <p:sldId id="260" r:id="rId6"/>
    <p:sldId id="271" r:id="rId7"/>
    <p:sldId id="272" r:id="rId8"/>
    <p:sldId id="262" r:id="rId9"/>
    <p:sldId id="273" r:id="rId10"/>
    <p:sldId id="263" r:id="rId11"/>
    <p:sldId id="264" r:id="rId12"/>
    <p:sldId id="265" r:id="rId13"/>
    <p:sldId id="266" r:id="rId14"/>
    <p:sldId id="275" r:id="rId15"/>
    <p:sldId id="276" r:id="rId16"/>
    <p:sldId id="267" r:id="rId17"/>
    <p:sldId id="268" r:id="rId18"/>
    <p:sldId id="269" r:id="rId19"/>
    <p:sldId id="270" r:id="rId20"/>
    <p:sldId id="279" r:id="rId21"/>
    <p:sldId id="281" r:id="rId22"/>
    <p:sldId id="277" r:id="rId23"/>
    <p:sldId id="278" r:id="rId24"/>
    <p:sldId id="280" r:id="rId25"/>
    <p:sldId id="282" r:id="rId2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385" autoAdjust="0"/>
    <p:restoredTop sz="78486" autoAdjust="0"/>
  </p:normalViewPr>
  <p:slideViewPr>
    <p:cSldViewPr>
      <p:cViewPr varScale="1">
        <p:scale>
          <a:sx n="78" d="100"/>
          <a:sy n="78" d="100"/>
        </p:scale>
        <p:origin x="-306" y="-84"/>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A565C6E-3008-4A35-8420-2FCC6AAB0EEC}" type="datetimeFigureOut">
              <a:rPr lang="en-US" smtClean="0"/>
              <a:pPr/>
              <a:t>5/20/2010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499A81D-5A8C-48A6-82E5-15FD1360E765}"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schematic shows</a:t>
            </a:r>
            <a:r>
              <a:rPr lang="en-US" baseline="0" dirty="0" smtClean="0"/>
              <a:t> a cross-section taken across a narrow cold frontal rain band. Key features are a strong, southerly low-level jet ahead of the front (into the page on this diagram), a steep low-level frontal zone transitioning to a sloping front aloft and a thermally direct circulation associated with the front and an upper-level jet.  A surface-based convectively unstable layer is indicated ahead of the front, however the unstable layer is capped above the frontal zone.  The narrow band of intense rainfall forms at the leading edge of the front, in association with a narrow updraft at the leading edge of the front. </a:t>
            </a:r>
            <a:endParaRPr lang="en-US" dirty="0"/>
          </a:p>
        </p:txBody>
      </p:sp>
      <p:sp>
        <p:nvSpPr>
          <p:cNvPr id="4" name="Slide Number Placeholder 3"/>
          <p:cNvSpPr>
            <a:spLocks noGrp="1"/>
          </p:cNvSpPr>
          <p:nvPr>
            <p:ph type="sldNum" sz="quarter" idx="10"/>
          </p:nvPr>
        </p:nvSpPr>
        <p:spPr/>
        <p:txBody>
          <a:bodyPr/>
          <a:lstStyle/>
          <a:p>
            <a:fld id="{8499A81D-5A8C-48A6-82E5-15FD1360E765}" type="slidenum">
              <a:rPr lang="en-US" smtClean="0"/>
              <a:pPr/>
              <a:t>4</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Rainfall totals ranged from 2 to 4 inches</a:t>
            </a:r>
            <a:r>
              <a:rPr lang="en-US" baseline="0" dirty="0" smtClean="0"/>
              <a:t> in a band from central New York through eastern Pennsylvania.  Most of this rain fell in 1 to 2 hours. </a:t>
            </a:r>
            <a:endParaRPr lang="en-US" dirty="0"/>
          </a:p>
        </p:txBody>
      </p:sp>
      <p:sp>
        <p:nvSpPr>
          <p:cNvPr id="4" name="Slide Number Placeholder 3"/>
          <p:cNvSpPr>
            <a:spLocks noGrp="1"/>
          </p:cNvSpPr>
          <p:nvPr>
            <p:ph type="sldNum" sz="quarter" idx="10"/>
          </p:nvPr>
        </p:nvSpPr>
        <p:spPr/>
        <p:txBody>
          <a:bodyPr/>
          <a:lstStyle/>
          <a:p>
            <a:fld id="{8499A81D-5A8C-48A6-82E5-15FD1360E765}" type="slidenum">
              <a:rPr lang="en-US" smtClean="0"/>
              <a:pPr/>
              <a:t>13</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 quick look at a</a:t>
            </a:r>
            <a:r>
              <a:rPr lang="en-US" baseline="0" dirty="0" smtClean="0"/>
              <a:t> west-to-east</a:t>
            </a:r>
            <a:r>
              <a:rPr lang="en-US" dirty="0" smtClean="0"/>
              <a:t> cross section of theta-e and relativ</a:t>
            </a:r>
            <a:r>
              <a:rPr lang="en-US" baseline="0" dirty="0" smtClean="0"/>
              <a:t>e humidity on November 16</a:t>
            </a:r>
            <a:r>
              <a:rPr lang="en-US" baseline="30000" dirty="0" smtClean="0"/>
              <a:t>th</a:t>
            </a:r>
            <a:r>
              <a:rPr lang="en-US" baseline="0" dirty="0" smtClean="0"/>
              <a:t> shows the sloping frontal zone moving east.  A pronounced dry intrusion can be seen in the relative humidity field west of the front.  </a:t>
            </a:r>
            <a:r>
              <a:rPr lang="en-US" baseline="0" dirty="0" smtClean="0"/>
              <a:t>Farther east, a warm front is moving east along the eastern part of the cross section. </a:t>
            </a:r>
            <a:endParaRPr lang="en-US" dirty="0"/>
          </a:p>
        </p:txBody>
      </p:sp>
      <p:sp>
        <p:nvSpPr>
          <p:cNvPr id="4" name="Slide Number Placeholder 3"/>
          <p:cNvSpPr>
            <a:spLocks noGrp="1"/>
          </p:cNvSpPr>
          <p:nvPr>
            <p:ph type="sldNum" sz="quarter" idx="10"/>
          </p:nvPr>
        </p:nvSpPr>
        <p:spPr/>
        <p:txBody>
          <a:bodyPr/>
          <a:lstStyle/>
          <a:p>
            <a:fld id="{8499A81D-5A8C-48A6-82E5-15FD1360E765}" type="slidenum">
              <a:rPr lang="en-US" smtClean="0"/>
              <a:pPr/>
              <a:t>14</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west-to-east cross</a:t>
            </a:r>
            <a:r>
              <a:rPr lang="en-US" baseline="0" dirty="0" smtClean="0"/>
              <a:t> section shows </a:t>
            </a:r>
            <a:r>
              <a:rPr lang="en-US" baseline="0" dirty="0" smtClean="0"/>
              <a:t>strong </a:t>
            </a:r>
            <a:r>
              <a:rPr lang="en-US" baseline="0" dirty="0" smtClean="0"/>
              <a:t>circulations associated with the frontal </a:t>
            </a:r>
            <a:r>
              <a:rPr lang="en-US" baseline="0" dirty="0" smtClean="0"/>
              <a:t>zones (as indicated by the shaded areas of </a:t>
            </a:r>
            <a:r>
              <a:rPr lang="en-US" baseline="0" dirty="0" err="1" smtClean="0"/>
              <a:t>frontogenesis</a:t>
            </a:r>
            <a:r>
              <a:rPr lang="en-US" baseline="0" dirty="0" smtClean="0"/>
              <a:t>).  A broad area of strong </a:t>
            </a:r>
            <a:r>
              <a:rPr lang="en-US" baseline="0" dirty="0" smtClean="0"/>
              <a:t>lift can be seen </a:t>
            </a:r>
            <a:r>
              <a:rPr lang="en-US" baseline="0" dirty="0" smtClean="0"/>
              <a:t>above and east </a:t>
            </a:r>
            <a:r>
              <a:rPr lang="en-US" baseline="0" dirty="0" smtClean="0"/>
              <a:t>of </a:t>
            </a:r>
            <a:r>
              <a:rPr lang="en-US" baseline="0" dirty="0" smtClean="0"/>
              <a:t>the cold front, and above and west of the warm front, </a:t>
            </a:r>
            <a:r>
              <a:rPr lang="en-US" baseline="0" dirty="0" smtClean="0"/>
              <a:t>while subsidence can be seen be beneath the </a:t>
            </a:r>
            <a:r>
              <a:rPr lang="en-US" baseline="0" dirty="0" smtClean="0"/>
              <a:t>cold frontal </a:t>
            </a:r>
            <a:r>
              <a:rPr lang="en-US" baseline="0" dirty="0" smtClean="0"/>
              <a:t>zone.  </a:t>
            </a:r>
            <a:r>
              <a:rPr lang="en-US" baseline="0" dirty="0" smtClean="0"/>
              <a:t>Overall</a:t>
            </a:r>
            <a:r>
              <a:rPr lang="en-US" baseline="0" dirty="0" smtClean="0"/>
              <a:t>, the circulation looks quite similar to schematic shown earlier, except that the area of ascent </a:t>
            </a:r>
            <a:r>
              <a:rPr lang="en-US" baseline="0" dirty="0" smtClean="0"/>
              <a:t>east </a:t>
            </a:r>
            <a:r>
              <a:rPr lang="en-US" baseline="0" dirty="0" smtClean="0"/>
              <a:t>of the </a:t>
            </a:r>
            <a:r>
              <a:rPr lang="en-US" baseline="0" dirty="0" smtClean="0"/>
              <a:t>cold </a:t>
            </a:r>
            <a:r>
              <a:rPr lang="en-US" baseline="0" dirty="0" smtClean="0"/>
              <a:t>zone is much </a:t>
            </a:r>
            <a:r>
              <a:rPr lang="en-US" baseline="0" dirty="0" smtClean="0"/>
              <a:t>broader, due to the presence of the warm frontal circulation </a:t>
            </a:r>
            <a:endParaRPr lang="en-US" dirty="0"/>
          </a:p>
        </p:txBody>
      </p:sp>
      <p:sp>
        <p:nvSpPr>
          <p:cNvPr id="4" name="Slide Number Placeholder 3"/>
          <p:cNvSpPr>
            <a:spLocks noGrp="1"/>
          </p:cNvSpPr>
          <p:nvPr>
            <p:ph type="sldNum" sz="quarter" idx="10"/>
          </p:nvPr>
        </p:nvSpPr>
        <p:spPr/>
        <p:txBody>
          <a:bodyPr/>
          <a:lstStyle/>
          <a:p>
            <a:fld id="{8499A81D-5A8C-48A6-82E5-15FD1360E765}" type="slidenum">
              <a:rPr lang="en-US" smtClean="0"/>
              <a:pPr/>
              <a:t>15</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large-scale</a:t>
            </a:r>
            <a:r>
              <a:rPr lang="en-US" baseline="0" dirty="0" smtClean="0"/>
              <a:t> pattern on January 25th was quite similar to the pattern on November 16</a:t>
            </a:r>
            <a:r>
              <a:rPr lang="en-US" baseline="30000" dirty="0" smtClean="0"/>
              <a:t>th</a:t>
            </a:r>
            <a:r>
              <a:rPr lang="en-US" baseline="0" dirty="0" smtClean="0"/>
              <a:t>.  The flow was highly amplified, with anomalously strong southerly flow at 850 </a:t>
            </a:r>
            <a:r>
              <a:rPr lang="en-US" baseline="0" dirty="0" err="1" smtClean="0"/>
              <a:t>mb</a:t>
            </a:r>
            <a:r>
              <a:rPr lang="en-US" baseline="0" dirty="0" smtClean="0"/>
              <a:t> and a north-south plume of anomalously high </a:t>
            </a:r>
            <a:r>
              <a:rPr lang="en-US" baseline="0" dirty="0" err="1" smtClean="0"/>
              <a:t>precipitable</a:t>
            </a:r>
            <a:r>
              <a:rPr lang="en-US" baseline="0" dirty="0" smtClean="0"/>
              <a:t> water values from Virginia north into Quebec. </a:t>
            </a:r>
            <a:endParaRPr lang="en-US" dirty="0"/>
          </a:p>
        </p:txBody>
      </p:sp>
      <p:sp>
        <p:nvSpPr>
          <p:cNvPr id="4" name="Slide Number Placeholder 3"/>
          <p:cNvSpPr>
            <a:spLocks noGrp="1"/>
          </p:cNvSpPr>
          <p:nvPr>
            <p:ph type="sldNum" sz="quarter" idx="10"/>
          </p:nvPr>
        </p:nvSpPr>
        <p:spPr/>
        <p:txBody>
          <a:bodyPr/>
          <a:lstStyle/>
          <a:p>
            <a:fld id="{8499A81D-5A8C-48A6-82E5-15FD1360E765}" type="slidenum">
              <a:rPr lang="en-US" smtClean="0"/>
              <a:pPr/>
              <a:t>17</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By 12z on the 25</a:t>
            </a:r>
            <a:r>
              <a:rPr lang="en-US" baseline="30000" dirty="0" smtClean="0"/>
              <a:t>th</a:t>
            </a:r>
            <a:r>
              <a:rPr lang="en-US" dirty="0" smtClean="0"/>
              <a:t>, the patterns had moved eastward.  The low-level jet and high</a:t>
            </a:r>
            <a:r>
              <a:rPr lang="en-US" baseline="0" dirty="0" smtClean="0"/>
              <a:t> </a:t>
            </a:r>
            <a:r>
              <a:rPr lang="en-US" baseline="0" dirty="0" err="1" smtClean="0"/>
              <a:t>precipitable</a:t>
            </a:r>
            <a:r>
              <a:rPr lang="en-US" baseline="0" dirty="0" smtClean="0"/>
              <a:t> water plumes were located along the east coast. </a:t>
            </a:r>
            <a:endParaRPr lang="en-US" dirty="0"/>
          </a:p>
        </p:txBody>
      </p:sp>
      <p:sp>
        <p:nvSpPr>
          <p:cNvPr id="4" name="Slide Number Placeholder 3"/>
          <p:cNvSpPr>
            <a:spLocks noGrp="1"/>
          </p:cNvSpPr>
          <p:nvPr>
            <p:ph type="sldNum" sz="quarter" idx="10"/>
          </p:nvPr>
        </p:nvSpPr>
        <p:spPr/>
        <p:txBody>
          <a:bodyPr/>
          <a:lstStyle/>
          <a:p>
            <a:fld id="{8499A81D-5A8C-48A6-82E5-15FD1360E765}" type="slidenum">
              <a:rPr lang="en-US" smtClean="0"/>
              <a:pPr/>
              <a:t>18</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radar loop on the 25</a:t>
            </a:r>
            <a:r>
              <a:rPr lang="en-US" baseline="30000" dirty="0" smtClean="0"/>
              <a:t>th</a:t>
            </a:r>
            <a:r>
              <a:rPr lang="en-US" dirty="0" smtClean="0"/>
              <a:t> was quite similar</a:t>
            </a:r>
            <a:r>
              <a:rPr lang="en-US" baseline="0" dirty="0" smtClean="0"/>
              <a:t> to the loop on the 16</a:t>
            </a:r>
            <a:r>
              <a:rPr lang="en-US" baseline="30000" dirty="0" smtClean="0"/>
              <a:t>th</a:t>
            </a:r>
            <a:r>
              <a:rPr lang="en-US" baseline="0" dirty="0" smtClean="0"/>
              <a:t>.  A narrow band of very heavy rain can be seen moving east across northern Pennsylvania and southern New York.  Light to moderate rain was located upstream and downstream from the heavy rain band. </a:t>
            </a:r>
            <a:endParaRPr lang="en-US" dirty="0"/>
          </a:p>
        </p:txBody>
      </p:sp>
      <p:sp>
        <p:nvSpPr>
          <p:cNvPr id="4" name="Slide Number Placeholder 3"/>
          <p:cNvSpPr>
            <a:spLocks noGrp="1"/>
          </p:cNvSpPr>
          <p:nvPr>
            <p:ph type="sldNum" sz="quarter" idx="10"/>
          </p:nvPr>
        </p:nvSpPr>
        <p:spPr/>
        <p:txBody>
          <a:bodyPr/>
          <a:lstStyle/>
          <a:p>
            <a:fld id="{8499A81D-5A8C-48A6-82E5-15FD1360E765}" type="slidenum">
              <a:rPr lang="en-US" smtClean="0"/>
              <a:pPr/>
              <a:t>19</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Observed rainfall with this event was about half of the event on November</a:t>
            </a:r>
            <a:r>
              <a:rPr lang="en-US" baseline="0" dirty="0" smtClean="0"/>
              <a:t> 16</a:t>
            </a:r>
            <a:r>
              <a:rPr lang="en-US" baseline="30000" dirty="0" smtClean="0"/>
              <a:t>th</a:t>
            </a:r>
            <a:r>
              <a:rPr lang="en-US" baseline="0" dirty="0" smtClean="0"/>
              <a:t>, with maximum amounts ranging from 2 to 2.5 inches over northeast Pennsylvania and southern New York. </a:t>
            </a:r>
            <a:endParaRPr lang="en-US" dirty="0"/>
          </a:p>
        </p:txBody>
      </p:sp>
      <p:sp>
        <p:nvSpPr>
          <p:cNvPr id="4" name="Slide Number Placeholder 3"/>
          <p:cNvSpPr>
            <a:spLocks noGrp="1"/>
          </p:cNvSpPr>
          <p:nvPr>
            <p:ph type="sldNum" sz="quarter" idx="10"/>
          </p:nvPr>
        </p:nvSpPr>
        <p:spPr/>
        <p:txBody>
          <a:bodyPr/>
          <a:lstStyle/>
          <a:p>
            <a:fld id="{8499A81D-5A8C-48A6-82E5-15FD1360E765}" type="slidenum">
              <a:rPr lang="en-US" smtClean="0"/>
              <a:pPr/>
              <a:t>20</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However, unlike on</a:t>
            </a:r>
            <a:r>
              <a:rPr lang="en-US" baseline="0" dirty="0" smtClean="0"/>
              <a:t> November 16</a:t>
            </a:r>
            <a:r>
              <a:rPr lang="en-US" baseline="30000" dirty="0" smtClean="0"/>
              <a:t>th</a:t>
            </a:r>
            <a:r>
              <a:rPr lang="en-US" baseline="0" dirty="0" smtClean="0"/>
              <a:t>, a snowpack was in place on January 25</a:t>
            </a:r>
            <a:r>
              <a:rPr lang="en-US" baseline="30000" dirty="0" smtClean="0"/>
              <a:t>th</a:t>
            </a:r>
            <a:r>
              <a:rPr lang="en-US" baseline="0" dirty="0" smtClean="0"/>
              <a:t>.  Much of the snow melted. </a:t>
            </a:r>
            <a:endParaRPr lang="en-US" dirty="0"/>
          </a:p>
        </p:txBody>
      </p:sp>
      <p:sp>
        <p:nvSpPr>
          <p:cNvPr id="4" name="Slide Number Placeholder 3"/>
          <p:cNvSpPr>
            <a:spLocks noGrp="1"/>
          </p:cNvSpPr>
          <p:nvPr>
            <p:ph type="sldNum" sz="quarter" idx="10"/>
          </p:nvPr>
        </p:nvSpPr>
        <p:spPr/>
        <p:txBody>
          <a:bodyPr/>
          <a:lstStyle/>
          <a:p>
            <a:fld id="{8499A81D-5A8C-48A6-82E5-15FD1360E765}" type="slidenum">
              <a:rPr lang="en-US" smtClean="0"/>
              <a:pPr/>
              <a:t>21</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west-to-east cross section of theta-e and relative humidity shows the front moving east.  A dry intrusion is evident</a:t>
            </a:r>
            <a:r>
              <a:rPr lang="en-US" baseline="0" dirty="0" smtClean="0"/>
              <a:t> to the west of the front, but the intrusion is not as pronounced as on the 16</a:t>
            </a:r>
            <a:r>
              <a:rPr lang="en-US" baseline="30000" dirty="0" smtClean="0"/>
              <a:t>th</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8499A81D-5A8C-48A6-82E5-15FD1360E765}" type="slidenum">
              <a:rPr lang="en-US" smtClean="0"/>
              <a:pPr/>
              <a:t>22</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strong circulations associated with the frontal </a:t>
            </a:r>
            <a:r>
              <a:rPr lang="en-US" dirty="0" smtClean="0"/>
              <a:t>systems </a:t>
            </a:r>
            <a:r>
              <a:rPr lang="en-US" dirty="0" smtClean="0"/>
              <a:t>can be seen</a:t>
            </a:r>
            <a:r>
              <a:rPr lang="en-US" baseline="0" dirty="0" smtClean="0"/>
              <a:t> in this west-to-east cross section.  As on November 16</a:t>
            </a:r>
            <a:r>
              <a:rPr lang="en-US" baseline="30000" dirty="0" smtClean="0"/>
              <a:t>th</a:t>
            </a:r>
            <a:r>
              <a:rPr lang="en-US" baseline="0" dirty="0" smtClean="0"/>
              <a:t>, the thermally direct </a:t>
            </a:r>
            <a:r>
              <a:rPr lang="en-US" baseline="0" dirty="0" smtClean="0"/>
              <a:t>circulations </a:t>
            </a:r>
            <a:r>
              <a:rPr lang="en-US" baseline="0" dirty="0" smtClean="0"/>
              <a:t>associated with </a:t>
            </a:r>
            <a:r>
              <a:rPr lang="en-US" baseline="0" dirty="0" smtClean="0"/>
              <a:t>both fronts are </a:t>
            </a:r>
            <a:r>
              <a:rPr lang="en-US" baseline="0" dirty="0" smtClean="0"/>
              <a:t>clearly evident.  Again, the circulation appears to be similar to what was shown on the schematic, except that the area of ascent </a:t>
            </a:r>
            <a:r>
              <a:rPr lang="en-US" baseline="0" dirty="0" smtClean="0"/>
              <a:t>between the cold and warm fronts is </a:t>
            </a:r>
            <a:r>
              <a:rPr lang="en-US" baseline="0" dirty="0" smtClean="0"/>
              <a:t>much more broad. </a:t>
            </a:r>
            <a:endParaRPr lang="en-US" dirty="0"/>
          </a:p>
        </p:txBody>
      </p:sp>
      <p:sp>
        <p:nvSpPr>
          <p:cNvPr id="4" name="Slide Number Placeholder 3"/>
          <p:cNvSpPr>
            <a:spLocks noGrp="1"/>
          </p:cNvSpPr>
          <p:nvPr>
            <p:ph type="sldNum" sz="quarter" idx="10"/>
          </p:nvPr>
        </p:nvSpPr>
        <p:spPr/>
        <p:txBody>
          <a:bodyPr/>
          <a:lstStyle/>
          <a:p>
            <a:fld id="{8499A81D-5A8C-48A6-82E5-15FD1360E765}" type="slidenum">
              <a:rPr lang="en-US" smtClean="0"/>
              <a:pPr/>
              <a:t>23</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image shows an example of</a:t>
            </a:r>
            <a:r>
              <a:rPr lang="en-US" baseline="0" dirty="0" smtClean="0"/>
              <a:t> a narrow cold frontal rain band moving east across central Pennsylvania on September 29, 2005. </a:t>
            </a:r>
            <a:endParaRPr lang="en-US" dirty="0"/>
          </a:p>
        </p:txBody>
      </p:sp>
      <p:sp>
        <p:nvSpPr>
          <p:cNvPr id="4" name="Slide Number Placeholder 3"/>
          <p:cNvSpPr>
            <a:spLocks noGrp="1"/>
          </p:cNvSpPr>
          <p:nvPr>
            <p:ph type="sldNum" sz="quarter" idx="10"/>
          </p:nvPr>
        </p:nvSpPr>
        <p:spPr/>
        <p:txBody>
          <a:bodyPr/>
          <a:lstStyle/>
          <a:p>
            <a:fld id="{8499A81D-5A8C-48A6-82E5-15FD1360E765}" type="slidenum">
              <a:rPr lang="en-US" smtClean="0"/>
              <a:pPr/>
              <a:t>5</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Impacts</a:t>
            </a:r>
            <a:r>
              <a:rPr lang="en-US" baseline="0" dirty="0" smtClean="0"/>
              <a:t> on the 25</a:t>
            </a:r>
            <a:r>
              <a:rPr lang="en-US" baseline="30000" dirty="0" smtClean="0"/>
              <a:t>th</a:t>
            </a:r>
            <a:r>
              <a:rPr lang="en-US" baseline="0" dirty="0" smtClean="0"/>
              <a:t> were not quite as extreme as on November 16</a:t>
            </a:r>
            <a:r>
              <a:rPr lang="en-US" baseline="30000" dirty="0" smtClean="0"/>
              <a:t>th</a:t>
            </a:r>
            <a:r>
              <a:rPr lang="en-US" baseline="0" dirty="0" smtClean="0"/>
              <a:t>, but were still significant. </a:t>
            </a:r>
            <a:endParaRPr lang="en-US" dirty="0"/>
          </a:p>
        </p:txBody>
      </p:sp>
      <p:sp>
        <p:nvSpPr>
          <p:cNvPr id="4" name="Slide Number Placeholder 3"/>
          <p:cNvSpPr>
            <a:spLocks noGrp="1"/>
          </p:cNvSpPr>
          <p:nvPr>
            <p:ph type="sldNum" sz="quarter" idx="10"/>
          </p:nvPr>
        </p:nvSpPr>
        <p:spPr/>
        <p:txBody>
          <a:bodyPr/>
          <a:lstStyle/>
          <a:p>
            <a:fld id="{8499A81D-5A8C-48A6-82E5-15FD1360E765}" type="slidenum">
              <a:rPr lang="en-US" smtClean="0"/>
              <a:pPr/>
              <a:t>24</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Height, wind and anomaly fields</a:t>
            </a:r>
            <a:r>
              <a:rPr lang="en-US" baseline="0" dirty="0" smtClean="0"/>
              <a:t> at 18z November 16, 2006 show an amplified pattern with northeast Pennsylvania and central New York in the right entrance region of an anomalously strong, southerly upper-level jet.  An anomalously strong, southerly low-level jet is located from eastern North Carolina to southeast Pennsylvania. </a:t>
            </a:r>
            <a:endParaRPr lang="en-US" dirty="0"/>
          </a:p>
        </p:txBody>
      </p:sp>
      <p:sp>
        <p:nvSpPr>
          <p:cNvPr id="4" name="Slide Number Placeholder 3"/>
          <p:cNvSpPr>
            <a:spLocks noGrp="1"/>
          </p:cNvSpPr>
          <p:nvPr>
            <p:ph type="sldNum" sz="quarter" idx="10"/>
          </p:nvPr>
        </p:nvSpPr>
        <p:spPr/>
        <p:txBody>
          <a:bodyPr/>
          <a:lstStyle/>
          <a:p>
            <a:fld id="{8499A81D-5A8C-48A6-82E5-15FD1360E765}" type="slidenum">
              <a:rPr lang="en-US" smtClean="0"/>
              <a:pPr/>
              <a:t>6</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By 00z on the 17</a:t>
            </a:r>
            <a:r>
              <a:rPr lang="en-US" baseline="30000" dirty="0" smtClean="0"/>
              <a:t>th</a:t>
            </a:r>
            <a:r>
              <a:rPr lang="en-US" dirty="0" smtClean="0"/>
              <a:t>, these features have moved eastward. </a:t>
            </a:r>
            <a:endParaRPr lang="en-US" dirty="0"/>
          </a:p>
        </p:txBody>
      </p:sp>
      <p:sp>
        <p:nvSpPr>
          <p:cNvPr id="4" name="Slide Number Placeholder 3"/>
          <p:cNvSpPr>
            <a:spLocks noGrp="1"/>
          </p:cNvSpPr>
          <p:nvPr>
            <p:ph type="sldNum" sz="quarter" idx="10"/>
          </p:nvPr>
        </p:nvSpPr>
        <p:spPr/>
        <p:txBody>
          <a:bodyPr/>
          <a:lstStyle/>
          <a:p>
            <a:fld id="{8499A81D-5A8C-48A6-82E5-15FD1360E765}" type="slidenum">
              <a:rPr lang="en-US" smtClean="0"/>
              <a:pPr/>
              <a:t>7</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Anomalies</a:t>
            </a:r>
            <a:r>
              <a:rPr lang="en-US" baseline="0" dirty="0" smtClean="0"/>
              <a:t> of the v component of the wind highlight the very anomalously strong, southerly lower through mid-level jet along the east coast at 18z on the 16</a:t>
            </a:r>
            <a:r>
              <a:rPr lang="en-US" baseline="30000" dirty="0" smtClean="0"/>
              <a:t>th</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8499A81D-5A8C-48A6-82E5-15FD1360E765}" type="slidenum">
              <a:rPr lang="en-US" smtClean="0"/>
              <a:pPr/>
              <a:t>8</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By 00z on the 17</a:t>
            </a:r>
            <a:r>
              <a:rPr lang="en-US" baseline="30000" dirty="0" smtClean="0"/>
              <a:t>th</a:t>
            </a:r>
            <a:r>
              <a:rPr lang="en-US" dirty="0" smtClean="0"/>
              <a:t>, the v wind component anomalies have weakened slightly and moved east. </a:t>
            </a:r>
            <a:endParaRPr lang="en-US" dirty="0"/>
          </a:p>
        </p:txBody>
      </p:sp>
      <p:sp>
        <p:nvSpPr>
          <p:cNvPr id="4" name="Slide Number Placeholder 3"/>
          <p:cNvSpPr>
            <a:spLocks noGrp="1"/>
          </p:cNvSpPr>
          <p:nvPr>
            <p:ph type="sldNum" sz="quarter" idx="10"/>
          </p:nvPr>
        </p:nvSpPr>
        <p:spPr/>
        <p:txBody>
          <a:bodyPr/>
          <a:lstStyle/>
          <a:p>
            <a:fld id="{8499A81D-5A8C-48A6-82E5-15FD1360E765}" type="slidenum">
              <a:rPr lang="en-US" smtClean="0"/>
              <a:pPr/>
              <a:t>9</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Surface fields at 18z on the 16</a:t>
            </a:r>
            <a:r>
              <a:rPr lang="en-US" baseline="30000" dirty="0" smtClean="0"/>
              <a:t>th</a:t>
            </a:r>
            <a:r>
              <a:rPr lang="en-US" dirty="0" smtClean="0"/>
              <a:t> show low pressure</a:t>
            </a:r>
            <a:r>
              <a:rPr lang="en-US" baseline="0" dirty="0" smtClean="0"/>
              <a:t> over Lake Erie, and anomalously high </a:t>
            </a:r>
            <a:r>
              <a:rPr lang="en-US" baseline="0" dirty="0" err="1" smtClean="0"/>
              <a:t>precipitable</a:t>
            </a:r>
            <a:r>
              <a:rPr lang="en-US" baseline="0" dirty="0" smtClean="0"/>
              <a:t> water values surging north from the Delmarva area toward New York and Pennsylvania. </a:t>
            </a:r>
            <a:endParaRPr lang="en-US" dirty="0"/>
          </a:p>
        </p:txBody>
      </p:sp>
      <p:sp>
        <p:nvSpPr>
          <p:cNvPr id="4" name="Slide Number Placeholder 3"/>
          <p:cNvSpPr>
            <a:spLocks noGrp="1"/>
          </p:cNvSpPr>
          <p:nvPr>
            <p:ph type="sldNum" sz="quarter" idx="10"/>
          </p:nvPr>
        </p:nvSpPr>
        <p:spPr/>
        <p:txBody>
          <a:bodyPr/>
          <a:lstStyle/>
          <a:p>
            <a:fld id="{8499A81D-5A8C-48A6-82E5-15FD1360E765}" type="slidenum">
              <a:rPr lang="en-US" smtClean="0"/>
              <a:pPr/>
              <a:t>10</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By 00z on the 17</a:t>
            </a:r>
            <a:r>
              <a:rPr lang="en-US" baseline="30000" dirty="0" smtClean="0"/>
              <a:t>th</a:t>
            </a:r>
            <a:r>
              <a:rPr lang="en-US" dirty="0" smtClean="0"/>
              <a:t>, the surface low has tracked northeast to near Lake Ontario, while the plume of anomalously</a:t>
            </a:r>
            <a:r>
              <a:rPr lang="en-US" baseline="0" dirty="0" smtClean="0"/>
              <a:t> high </a:t>
            </a:r>
            <a:r>
              <a:rPr lang="en-US" baseline="0" dirty="0" err="1" smtClean="0"/>
              <a:t>precipitable</a:t>
            </a:r>
            <a:r>
              <a:rPr lang="en-US" baseline="0" dirty="0" smtClean="0"/>
              <a:t> water has shifted east off the mid-Atlantic coast. </a:t>
            </a:r>
            <a:endParaRPr lang="en-US" dirty="0"/>
          </a:p>
        </p:txBody>
      </p:sp>
      <p:sp>
        <p:nvSpPr>
          <p:cNvPr id="4" name="Slide Number Placeholder 3"/>
          <p:cNvSpPr>
            <a:spLocks noGrp="1"/>
          </p:cNvSpPr>
          <p:nvPr>
            <p:ph type="sldNum" sz="quarter" idx="10"/>
          </p:nvPr>
        </p:nvSpPr>
        <p:spPr/>
        <p:txBody>
          <a:bodyPr/>
          <a:lstStyle/>
          <a:p>
            <a:fld id="{8499A81D-5A8C-48A6-82E5-15FD1360E765}" type="slidenum">
              <a:rPr lang="en-US" smtClean="0"/>
              <a:pPr/>
              <a:t>11</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radar loop shows the characteristic band of very heavy rain associated with the front.  </a:t>
            </a:r>
            <a:r>
              <a:rPr lang="en-US" dirty="0" smtClean="0"/>
              <a:t>Unlike</a:t>
            </a:r>
            <a:r>
              <a:rPr lang="en-US" baseline="0" dirty="0" smtClean="0"/>
              <a:t> </a:t>
            </a:r>
            <a:r>
              <a:rPr lang="en-US" baseline="0" dirty="0" smtClean="0"/>
              <a:t>the conceptual model, light to moderate rain was falling both behind and ahead of the rain band. </a:t>
            </a:r>
            <a:endParaRPr lang="en-US" dirty="0"/>
          </a:p>
        </p:txBody>
      </p:sp>
      <p:sp>
        <p:nvSpPr>
          <p:cNvPr id="4" name="Slide Number Placeholder 3"/>
          <p:cNvSpPr>
            <a:spLocks noGrp="1"/>
          </p:cNvSpPr>
          <p:nvPr>
            <p:ph type="sldNum" sz="quarter" idx="10"/>
          </p:nvPr>
        </p:nvSpPr>
        <p:spPr/>
        <p:txBody>
          <a:bodyPr/>
          <a:lstStyle/>
          <a:p>
            <a:fld id="{8499A81D-5A8C-48A6-82E5-15FD1360E765}" type="slidenum">
              <a:rPr lang="en-US" smtClean="0"/>
              <a:pPr/>
              <a:t>12</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ight Triangle 9"/>
          <p:cNvSpPr/>
          <p:nvPr/>
        </p:nvSpPr>
        <p:spPr>
          <a:xfrm>
            <a:off x="-2" y="4664147"/>
            <a:ext cx="9151089"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9" name="Title 8"/>
          <p:cNvSpPr>
            <a:spLocks noGrp="1"/>
          </p:cNvSpPr>
          <p:nvPr>
            <p:ph type="ctrTitle"/>
          </p:nvPr>
        </p:nvSpPr>
        <p:spPr>
          <a:xfrm>
            <a:off x="685800" y="1752601"/>
            <a:ext cx="77724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17" name="Subtitle 16"/>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grpSp>
        <p:nvGrpSpPr>
          <p:cNvPr id="2" name="Group 1"/>
          <p:cNvGrpSpPr/>
          <p:nvPr/>
        </p:nvGrpSpPr>
        <p:grpSpPr>
          <a:xfrm>
            <a:off x="-3765" y="4953000"/>
            <a:ext cx="9147765" cy="1912088"/>
            <a:chOff x="-3765" y="4832896"/>
            <a:chExt cx="9147765" cy="2032192"/>
          </a:xfrm>
        </p:grpSpPr>
        <p:sp>
          <p:nvSpPr>
            <p:cNvPr id="7" name="Freeform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8" name="Freeform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1" name="Freeform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2" name="Straight Connector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Date Placeholder 29"/>
          <p:cNvSpPr>
            <a:spLocks noGrp="1"/>
          </p:cNvSpPr>
          <p:nvPr>
            <p:ph type="dt" sz="half" idx="10"/>
          </p:nvPr>
        </p:nvSpPr>
        <p:spPr/>
        <p:txBody>
          <a:bodyPr/>
          <a:lstStyle>
            <a:lvl1pPr>
              <a:defRPr>
                <a:solidFill>
                  <a:srgbClr val="FFFFFF"/>
                </a:solidFill>
              </a:defRPr>
            </a:lvl1pPr>
            <a:extLst/>
          </a:lstStyle>
          <a:p>
            <a:fld id="{584039BF-C698-4D28-BF51-7CDCB96767BA}" type="datetimeFigureOut">
              <a:rPr lang="en-US" smtClean="0"/>
              <a:pPr/>
              <a:t>5/20/2010</a:t>
            </a:fld>
            <a:endParaRPr lang="en-US"/>
          </a:p>
        </p:txBody>
      </p:sp>
      <p:sp>
        <p:nvSpPr>
          <p:cNvPr id="19" name="Footer Placeholder 18"/>
          <p:cNvSpPr>
            <a:spLocks noGrp="1"/>
          </p:cNvSpPr>
          <p:nvPr>
            <p:ph type="ftr" sz="quarter" idx="11"/>
          </p:nvPr>
        </p:nvSpPr>
        <p:spPr/>
        <p:txBody>
          <a:bodyPr/>
          <a:lstStyle>
            <a:lvl1pPr>
              <a:defRPr>
                <a:solidFill>
                  <a:schemeClr val="accent1">
                    <a:tint val="20000"/>
                  </a:schemeClr>
                </a:solidFill>
              </a:defRPr>
            </a:lvl1pPr>
            <a:extLst/>
          </a:lstStyle>
          <a:p>
            <a:endParaRPr lang="en-US"/>
          </a:p>
        </p:txBody>
      </p:sp>
      <p:sp>
        <p:nvSpPr>
          <p:cNvPr id="27" name="Slide Number Placeholder 26"/>
          <p:cNvSpPr>
            <a:spLocks noGrp="1"/>
          </p:cNvSpPr>
          <p:nvPr>
            <p:ph type="sldNum" sz="quarter" idx="12"/>
          </p:nvPr>
        </p:nvSpPr>
        <p:spPr/>
        <p:txBody>
          <a:bodyPr/>
          <a:lstStyle>
            <a:lvl1pPr>
              <a:defRPr>
                <a:solidFill>
                  <a:srgbClr val="FFFFFF"/>
                </a:solidFill>
              </a:defRPr>
            </a:lvl1pPr>
            <a:extLst/>
          </a:lstStyle>
          <a:p>
            <a:fld id="{74D6F57C-9A81-4788-BCB7-593AC4FAA4CE}"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1481329"/>
            <a:ext cx="8229600" cy="4386071"/>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584039BF-C698-4D28-BF51-7CDCB96767BA}" type="datetimeFigureOut">
              <a:rPr lang="en-US" smtClean="0"/>
              <a:pPr/>
              <a:t>5/20/2010</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74D6F57C-9A81-4788-BCB7-593AC4FAA4CE}"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44013" y="274640"/>
            <a:ext cx="1777470" cy="5592761"/>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41"/>
            <a:ext cx="6324600" cy="5592760"/>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584039BF-C698-4D28-BF51-7CDCB96767BA}" type="datetimeFigureOut">
              <a:rPr lang="en-US" smtClean="0"/>
              <a:pPr/>
              <a:t>5/20/2010</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74D6F57C-9A81-4788-BCB7-593AC4FAA4CE}"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584039BF-C698-4D28-BF51-7CDCB96767BA}" type="datetimeFigureOut">
              <a:rPr lang="en-US" smtClean="0"/>
              <a:pPr/>
              <a:t>5/20/2010</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74D6F57C-9A81-4788-BCB7-593AC4FAA4CE}" type="slidenum">
              <a:rPr lang="en-US" smtClean="0"/>
              <a:pPr/>
              <a:t>‹#›</a:t>
            </a:fld>
            <a:endParaRPr lang="en-US"/>
          </a:p>
        </p:txBody>
      </p:sp>
      <p:sp>
        <p:nvSpPr>
          <p:cNvPr id="7" name="Title 6"/>
          <p:cNvSpPr>
            <a:spLocks noGrp="1"/>
          </p:cNvSpPr>
          <p:nvPr>
            <p:ph type="title"/>
          </p:nvPr>
        </p:nvSpPr>
        <p:spPr/>
        <p:txBody>
          <a:bodyPr rtlCol="0"/>
          <a:lstStyle>
            <a:extLst/>
          </a:lstStyle>
          <a:p>
            <a:r>
              <a:rPr kumimoji="0" lang="en-US" smtClean="0"/>
              <a:t>Click to edit Master title style</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76" y="1059712"/>
            <a:ext cx="77724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3922713" y="2931712"/>
            <a:ext cx="4572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584039BF-C698-4D28-BF51-7CDCB96767BA}" type="datetimeFigureOut">
              <a:rPr lang="en-US" smtClean="0"/>
              <a:pPr/>
              <a:t>5/20/2010</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74D6F57C-9A81-4788-BCB7-593AC4FAA4CE}" type="slidenum">
              <a:rPr lang="en-US" smtClean="0"/>
              <a:pPr/>
              <a:t>‹#›</a:t>
            </a:fld>
            <a:endParaRPr lang="en-US"/>
          </a:p>
        </p:txBody>
      </p:sp>
      <p:sp>
        <p:nvSpPr>
          <p:cNvPr id="7" name="Chevron 6"/>
          <p:cNvSpPr/>
          <p:nvPr/>
        </p:nvSpPr>
        <p:spPr>
          <a:xfrm>
            <a:off x="3636680"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
        <p:nvSpPr>
          <p:cNvPr id="8" name="Chevron 7"/>
          <p:cNvSpPr/>
          <p:nvPr/>
        </p:nvSpPr>
        <p:spPr>
          <a:xfrm>
            <a:off x="3450264"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584039BF-C698-4D28-BF51-7CDCB96767BA}" type="datetimeFigureOut">
              <a:rPr lang="en-US" smtClean="0"/>
              <a:pPr/>
              <a:t>5/20/2010</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74D6F57C-9A81-4788-BCB7-593AC4FAA4CE}" type="slidenum">
              <a:rPr lang="en-US" smtClean="0"/>
              <a:pPr/>
              <a:t>‹#›</a:t>
            </a:fld>
            <a:endParaRPr lang="en-US"/>
          </a:p>
        </p:txBody>
      </p:sp>
      <p:sp>
        <p:nvSpPr>
          <p:cNvPr id="8" name="Title 7"/>
          <p:cNvSpPr>
            <a:spLocks noGrp="1"/>
          </p:cNvSpPr>
          <p:nvPr>
            <p:ph type="title"/>
          </p:nvPr>
        </p:nvSpPr>
        <p:spPr/>
        <p:txBody>
          <a:bodyPr rtlCol="0"/>
          <a:lstStyle>
            <a:extLst/>
          </a:lstStyle>
          <a:p>
            <a:r>
              <a:rPr kumimoji="0" lang="en-US" smtClean="0"/>
              <a:t>Click to edit Master title style</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6"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1444294"/>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1444294"/>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584039BF-C698-4D28-BF51-7CDCB96767BA}" type="datetimeFigureOut">
              <a:rPr lang="en-US" smtClean="0"/>
              <a:pPr/>
              <a:t>5/20/2010</a:t>
            </a:fld>
            <a:endParaRPr lang="en-US"/>
          </a:p>
        </p:txBody>
      </p:sp>
      <p:sp>
        <p:nvSpPr>
          <p:cNvPr id="8" name="Footer Placeholder 7"/>
          <p:cNvSpPr>
            <a:spLocks noGrp="1"/>
          </p:cNvSpPr>
          <p:nvPr>
            <p:ph type="ftr" sz="quarter" idx="11"/>
          </p:nvPr>
        </p:nvSpPr>
        <p:spPr/>
        <p:txBody>
          <a:bodyPr/>
          <a:lstStyle>
            <a:extLst/>
          </a:lstStyle>
          <a:p>
            <a:endParaRPr lang="en-US"/>
          </a:p>
        </p:txBody>
      </p:sp>
      <p:sp>
        <p:nvSpPr>
          <p:cNvPr id="9" name="Slide Number Placeholder 8"/>
          <p:cNvSpPr>
            <a:spLocks noGrp="1"/>
          </p:cNvSpPr>
          <p:nvPr>
            <p:ph type="sldNum" sz="quarter" idx="12"/>
          </p:nvPr>
        </p:nvSpPr>
        <p:spPr/>
        <p:txBody>
          <a:bodyPr/>
          <a:lstStyle>
            <a:extLst/>
          </a:lstStyle>
          <a:p>
            <a:fld id="{74D6F57C-9A81-4788-BCB7-593AC4FAA4CE}"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Ref idx="1002">
        <a:schemeClr val="bg1"/>
      </p:bgRef>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extLst/>
          </a:lstStyle>
          <a:p>
            <a:fld id="{584039BF-C698-4D28-BF51-7CDCB96767BA}" type="datetimeFigureOut">
              <a:rPr lang="en-US" smtClean="0"/>
              <a:pPr/>
              <a:t>5/20/2010</a:t>
            </a:fld>
            <a:endParaRPr lang="en-US"/>
          </a:p>
        </p:txBody>
      </p:sp>
      <p:sp>
        <p:nvSpPr>
          <p:cNvPr id="4" name="Footer Placeholder 3"/>
          <p:cNvSpPr>
            <a:spLocks noGrp="1"/>
          </p:cNvSpPr>
          <p:nvPr>
            <p:ph type="ftr" sz="quarter" idx="11"/>
          </p:nvPr>
        </p:nvSpPr>
        <p:spPr/>
        <p:txBody>
          <a:bodyPr/>
          <a:lstStyle>
            <a:extLst/>
          </a:lstStyle>
          <a:p>
            <a:endParaRPr lang="en-US"/>
          </a:p>
        </p:txBody>
      </p:sp>
      <p:sp>
        <p:nvSpPr>
          <p:cNvPr id="5" name="Slide Number Placeholder 4"/>
          <p:cNvSpPr>
            <a:spLocks noGrp="1"/>
          </p:cNvSpPr>
          <p:nvPr>
            <p:ph type="sldNum" sz="quarter" idx="12"/>
          </p:nvPr>
        </p:nvSpPr>
        <p:spPr/>
        <p:txBody>
          <a:bodyPr/>
          <a:lstStyle>
            <a:extLst/>
          </a:lstStyle>
          <a:p>
            <a:fld id="{74D6F57C-9A81-4788-BCB7-593AC4FAA4CE}" type="slidenum">
              <a:rPr lang="en-US" smtClean="0"/>
              <a:pPr/>
              <a:t>‹#›</a:t>
            </a:fld>
            <a:endParaRPr lang="en-US"/>
          </a:p>
        </p:txBody>
      </p:sp>
      <p:sp>
        <p:nvSpPr>
          <p:cNvPr id="6" name="Title 5"/>
          <p:cNvSpPr>
            <a:spLocks noGrp="1"/>
          </p:cNvSpPr>
          <p:nvPr>
            <p:ph type="title"/>
          </p:nvPr>
        </p:nvSpPr>
        <p:spPr/>
        <p:txBody>
          <a:bodyPr rtlCol="0"/>
          <a:lstStyle>
            <a:extLst/>
          </a:lstStyle>
          <a:p>
            <a:r>
              <a:rPr kumimoji="0" lang="en-US" smtClean="0"/>
              <a:t>Click to edit Master title style</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extLst/>
          </a:lstStyle>
          <a:p>
            <a:fld id="{584039BF-C698-4D28-BF51-7CDCB96767BA}" type="datetimeFigureOut">
              <a:rPr lang="en-US" smtClean="0"/>
              <a:pPr/>
              <a:t>5/20/2010</a:t>
            </a:fld>
            <a:endParaRPr lang="en-US"/>
          </a:p>
        </p:txBody>
      </p:sp>
      <p:sp>
        <p:nvSpPr>
          <p:cNvPr id="3" name="Footer Placeholder 2"/>
          <p:cNvSpPr>
            <a:spLocks noGrp="1"/>
          </p:cNvSpPr>
          <p:nvPr>
            <p:ph type="ftr" sz="quarter" idx="11"/>
          </p:nvPr>
        </p:nvSpPr>
        <p:spPr/>
        <p:txBody>
          <a:bodyPr/>
          <a:lstStyle>
            <a:extLst/>
          </a:lstStyle>
          <a:p>
            <a:endParaRPr lang="en-US"/>
          </a:p>
        </p:txBody>
      </p:sp>
      <p:sp>
        <p:nvSpPr>
          <p:cNvPr id="4" name="Slide Number Placeholder 3"/>
          <p:cNvSpPr>
            <a:spLocks noGrp="1"/>
          </p:cNvSpPr>
          <p:nvPr>
            <p:ph type="sldNum" sz="quarter" idx="12"/>
          </p:nvPr>
        </p:nvSpPr>
        <p:spPr/>
        <p:txBody>
          <a:bodyPr/>
          <a:lstStyle>
            <a:extLst/>
          </a:lstStyle>
          <a:p>
            <a:fld id="{74D6F57C-9A81-4788-BCB7-593AC4FAA4CE}"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4876800"/>
            <a:ext cx="7481776"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a:xfrm>
            <a:off x="6727032" y="6407944"/>
            <a:ext cx="1920240" cy="365760"/>
          </a:xfrm>
        </p:spPr>
        <p:txBody>
          <a:bodyPr/>
          <a:lstStyle>
            <a:extLst/>
          </a:lstStyle>
          <a:p>
            <a:fld id="{584039BF-C698-4D28-BF51-7CDCB96767BA}" type="datetimeFigureOut">
              <a:rPr lang="en-US" smtClean="0"/>
              <a:pPr/>
              <a:t>5/20/2010</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74D6F57C-9A81-4788-BCB7-593AC4FAA4CE}"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1"/>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141232" y="5443402"/>
            <a:ext cx="71628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
        <p:nvSpPr>
          <p:cNvPr id="3" name="Picture Placeholder 2"/>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en-US" smtClean="0"/>
              <a:t>Click icon to add picture</a:t>
            </a:r>
            <a:endParaRPr kumimoji="0" lang="en-US" dirty="0"/>
          </a:p>
        </p:txBody>
      </p:sp>
      <p:sp>
        <p:nvSpPr>
          <p:cNvPr id="5" name="Date Placeholder 4"/>
          <p:cNvSpPr>
            <a:spLocks noGrp="1"/>
          </p:cNvSpPr>
          <p:nvPr>
            <p:ph type="dt" sz="half" idx="10"/>
          </p:nvPr>
        </p:nvSpPr>
        <p:spPr/>
        <p:txBody>
          <a:bodyPr/>
          <a:lstStyle>
            <a:lvl1pPr>
              <a:defRPr>
                <a:solidFill>
                  <a:schemeClr val="tx1"/>
                </a:solidFill>
              </a:defRPr>
            </a:lvl1pPr>
            <a:extLst/>
          </a:lstStyle>
          <a:p>
            <a:fld id="{584039BF-C698-4D28-BF51-7CDCB96767BA}" type="datetimeFigureOut">
              <a:rPr lang="en-US" smtClean="0"/>
              <a:pPr/>
              <a:t>5/20/2010</a:t>
            </a:fld>
            <a:endParaRPr lang="en-US"/>
          </a:p>
        </p:txBody>
      </p:sp>
      <p:sp>
        <p:nvSpPr>
          <p:cNvPr id="6" name="Footer Placeholder 5"/>
          <p:cNvSpPr>
            <a:spLocks noGrp="1"/>
          </p:cNvSpPr>
          <p:nvPr>
            <p:ph type="ftr" sz="quarter" idx="11"/>
          </p:nvPr>
        </p:nvSpPr>
        <p:spPr>
          <a:xfrm>
            <a:off x="4380072" y="6407944"/>
            <a:ext cx="2350681" cy="365125"/>
          </a:xfrm>
        </p:spPr>
        <p:txBody>
          <a:bodyPr/>
          <a:lstStyle>
            <a:lvl1pPr>
              <a:defRPr>
                <a:solidFill>
                  <a:schemeClr val="tx1"/>
                </a:solidFill>
              </a:defRPr>
            </a:lvl1pPr>
            <a:extLst/>
          </a:lstStyle>
          <a:p>
            <a:endParaRPr lang="en-US"/>
          </a:p>
        </p:txBody>
      </p:sp>
      <p:sp>
        <p:nvSpPr>
          <p:cNvPr id="7" name="Slide Number Placeholder 6"/>
          <p:cNvSpPr>
            <a:spLocks noGrp="1"/>
          </p:cNvSpPr>
          <p:nvPr>
            <p:ph type="sldNum" sz="quarter" idx="12"/>
          </p:nvPr>
        </p:nvSpPr>
        <p:spPr/>
        <p:txBody>
          <a:bodyPr/>
          <a:lstStyle>
            <a:lvl1pPr>
              <a:defRPr>
                <a:solidFill>
                  <a:schemeClr val="tx1"/>
                </a:solidFill>
              </a:defRPr>
            </a:lvl1pPr>
            <a:extLst/>
          </a:lstStyle>
          <a:p>
            <a:fld id="{74D6F57C-9A81-4788-BCB7-593AC4FAA4CE}" type="slidenum">
              <a:rPr lang="en-US" smtClean="0"/>
              <a:pPr/>
              <a:t>‹#›</a:t>
            </a:fld>
            <a:endParaRPr lang="en-US"/>
          </a:p>
        </p:txBody>
      </p:sp>
      <p:sp>
        <p:nvSpPr>
          <p:cNvPr id="2" name="Title 1"/>
          <p:cNvSpPr>
            <a:spLocks noGrp="1"/>
          </p:cNvSpPr>
          <p:nvPr>
            <p:ph type="title"/>
          </p:nvPr>
        </p:nvSpPr>
        <p:spPr>
          <a:xfrm>
            <a:off x="228600" y="4865122"/>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en-US" smtClean="0"/>
              <a:t>Click to edit Master title style</a:t>
            </a:r>
            <a:endParaRPr kumimoji="0" lang="en-US"/>
          </a:p>
        </p:txBody>
      </p:sp>
      <p:sp>
        <p:nvSpPr>
          <p:cNvPr id="8" name="Freeform 7"/>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9" name="Freeform 8"/>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0" name="Right Triangle 9"/>
          <p:cNvSpPr>
            <a:spLocks/>
          </p:cNvSpPr>
          <p:nvPr/>
        </p:nvSpPr>
        <p:spPr bwMode="auto">
          <a:xfrm>
            <a:off x="-6042" y="5791253"/>
            <a:ext cx="3402314"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1" name="Straight Connector 10"/>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Chevron 11"/>
          <p:cNvSpPr/>
          <p:nvPr/>
        </p:nvSpPr>
        <p:spPr>
          <a:xfrm>
            <a:off x="8664112"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
        <p:nvSpPr>
          <p:cNvPr id="13" name="Chevron 12"/>
          <p:cNvSpPr/>
          <p:nvPr/>
        </p:nvSpPr>
        <p:spPr>
          <a:xfrm>
            <a:off x="8477696"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2" name="Freeform 11"/>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4" name="Right Triangle 13"/>
          <p:cNvSpPr>
            <a:spLocks/>
          </p:cNvSpPr>
          <p:nvPr/>
        </p:nvSpPr>
        <p:spPr bwMode="auto">
          <a:xfrm>
            <a:off x="-6042" y="5791253"/>
            <a:ext cx="3402314" cy="1080868"/>
          </a:xfrm>
          <a:prstGeom prst="rtTriangle">
            <a:avLst/>
          </a:prstGeom>
          <a:blipFill>
            <a:blip r:embed="rId13"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extLst/>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481328"/>
            <a:ext cx="8229600" cy="4525963"/>
          </a:xfrm>
          <a:prstGeom prst="rect">
            <a:avLst/>
          </a:prstGeom>
        </p:spPr>
        <p:txBody>
          <a:bodyPr vert="horz">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6727032" y="6407944"/>
            <a:ext cx="1920240" cy="365760"/>
          </a:xfrm>
          <a:prstGeom prst="rect">
            <a:avLst/>
          </a:prstGeom>
        </p:spPr>
        <p:txBody>
          <a:bodyPr vert="horz" anchor="b"/>
          <a:lstStyle>
            <a:lvl1pPr algn="l" eaLnBrk="1" latinLnBrk="0" hangingPunct="1">
              <a:defRPr kumimoji="0" sz="1000">
                <a:solidFill>
                  <a:schemeClr val="tx1"/>
                </a:solidFill>
              </a:defRPr>
            </a:lvl1pPr>
            <a:extLst/>
          </a:lstStyle>
          <a:p>
            <a:fld id="{584039BF-C698-4D28-BF51-7CDCB96767BA}" type="datetimeFigureOut">
              <a:rPr lang="en-US" smtClean="0"/>
              <a:pPr/>
              <a:t>5/20/2010</a:t>
            </a:fld>
            <a:endParaRPr lang="en-US"/>
          </a:p>
        </p:txBody>
      </p:sp>
      <p:sp>
        <p:nvSpPr>
          <p:cNvPr id="22" name="Footer Placeholder 21"/>
          <p:cNvSpPr>
            <a:spLocks noGrp="1"/>
          </p:cNvSpPr>
          <p:nvPr>
            <p:ph type="ftr" sz="quarter" idx="3"/>
          </p:nvPr>
        </p:nvSpPr>
        <p:spPr>
          <a:xfrm>
            <a:off x="4380072" y="6407944"/>
            <a:ext cx="2350681" cy="365125"/>
          </a:xfrm>
          <a:prstGeom prst="rect">
            <a:avLst/>
          </a:prstGeom>
        </p:spPr>
        <p:txBody>
          <a:bodyPr vert="horz" anchor="b"/>
          <a:lstStyle>
            <a:lvl1pPr algn="r" eaLnBrk="1" latinLnBrk="0" hangingPunct="1">
              <a:defRPr kumimoji="0" sz="1000">
                <a:solidFill>
                  <a:schemeClr val="tx1"/>
                </a:solidFill>
              </a:defRPr>
            </a:lvl1pPr>
            <a:extLst/>
          </a:lstStyle>
          <a:p>
            <a:endParaRPr lang="en-US"/>
          </a:p>
        </p:txBody>
      </p:sp>
      <p:sp>
        <p:nvSpPr>
          <p:cNvPr id="18" name="Slide Number Placeholder 17"/>
          <p:cNvSpPr>
            <a:spLocks noGrp="1"/>
          </p:cNvSpPr>
          <p:nvPr>
            <p:ph type="sldNum" sz="quarter" idx="4"/>
          </p:nvPr>
        </p:nvSpPr>
        <p:spPr>
          <a:xfrm>
            <a:off x="8647272" y="6407944"/>
            <a:ext cx="365760" cy="365125"/>
          </a:xfrm>
          <a:prstGeom prst="rect">
            <a:avLst/>
          </a:prstGeom>
        </p:spPr>
        <p:txBody>
          <a:bodyPr vert="horz" anchor="b"/>
          <a:lstStyle>
            <a:lvl1pPr algn="r" eaLnBrk="1" latinLnBrk="0" hangingPunct="1">
              <a:defRPr kumimoji="0" sz="1000" b="0">
                <a:solidFill>
                  <a:schemeClr val="tx1"/>
                </a:solidFill>
              </a:defRPr>
            </a:lvl1pPr>
            <a:extLst/>
          </a:lstStyle>
          <a:p>
            <a:fld id="{74D6F57C-9A81-4788-BCB7-593AC4FAA4CE}"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jpeg"/><Relationship Id="rId4" Type="http://schemas.openxmlformats.org/officeDocument/2006/relationships/image" Target="../media/image19.jpeg"/></Relationships>
</file>

<file path=ppt/slides/_rels/slide2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2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685801"/>
            <a:ext cx="7772400" cy="2914650"/>
          </a:xfrm>
        </p:spPr>
        <p:txBody>
          <a:bodyPr>
            <a:normAutofit fontScale="90000"/>
          </a:bodyPr>
          <a:lstStyle/>
          <a:p>
            <a:pPr algn="ctr"/>
            <a:r>
              <a:rPr lang="en-US" dirty="0" smtClean="0"/>
              <a:t>A comparison of 2 flash flood producing narrow cold frontal rain bands in northeast Pennsylvania and southern New York </a:t>
            </a:r>
            <a:endParaRPr lang="en-US" dirty="0"/>
          </a:p>
        </p:txBody>
      </p:sp>
      <p:sp>
        <p:nvSpPr>
          <p:cNvPr id="3" name="Subtitle 2"/>
          <p:cNvSpPr>
            <a:spLocks noGrp="1"/>
          </p:cNvSpPr>
          <p:nvPr>
            <p:ph type="subTitle" idx="1"/>
          </p:nvPr>
        </p:nvSpPr>
        <p:spPr/>
        <p:txBody>
          <a:bodyPr>
            <a:normAutofit fontScale="92500" lnSpcReduction="20000"/>
          </a:bodyPr>
          <a:lstStyle/>
          <a:p>
            <a:pPr algn="ctr"/>
            <a:r>
              <a:rPr lang="en-US" dirty="0" smtClean="0"/>
              <a:t>Mike Evans</a:t>
            </a:r>
          </a:p>
          <a:p>
            <a:pPr algn="ctr"/>
            <a:r>
              <a:rPr lang="en-US" dirty="0" smtClean="0"/>
              <a:t>NOAA/NWS </a:t>
            </a:r>
          </a:p>
          <a:p>
            <a:pPr algn="ctr"/>
            <a:r>
              <a:rPr lang="en-US" dirty="0" smtClean="0"/>
              <a:t>WFO Binghamton</a:t>
            </a:r>
            <a:endParaRPr 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ll_panels_pwat_18z.jpg"/>
          <p:cNvPicPr>
            <a:picLocks noGrp="1" noChangeAspect="1"/>
          </p:cNvPicPr>
          <p:nvPr>
            <p:ph idx="1"/>
          </p:nvPr>
        </p:nvPicPr>
        <p:blipFill>
          <a:blip r:embed="rId3" cstate="print"/>
          <a:stretch>
            <a:fillRect/>
          </a:stretch>
        </p:blipFill>
        <p:spPr>
          <a:xfrm>
            <a:off x="914400" y="1295400"/>
            <a:ext cx="6376048" cy="4694266"/>
          </a:xfrm>
        </p:spPr>
      </p:pic>
      <p:sp>
        <p:nvSpPr>
          <p:cNvPr id="2" name="Title 1"/>
          <p:cNvSpPr>
            <a:spLocks noGrp="1"/>
          </p:cNvSpPr>
          <p:nvPr>
            <p:ph type="title"/>
          </p:nvPr>
        </p:nvSpPr>
        <p:spPr/>
        <p:txBody>
          <a:bodyPr>
            <a:normAutofit fontScale="90000"/>
          </a:bodyPr>
          <a:lstStyle/>
          <a:p>
            <a:r>
              <a:rPr lang="en-US" dirty="0" smtClean="0"/>
              <a:t>November 16 18z – surface fields </a:t>
            </a:r>
            <a:endParaRPr lang="en-US"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All_panels_pwat_00z.jpg"/>
          <p:cNvPicPr>
            <a:picLocks noGrp="1" noChangeAspect="1"/>
          </p:cNvPicPr>
          <p:nvPr>
            <p:ph idx="1"/>
          </p:nvPr>
        </p:nvPicPr>
        <p:blipFill>
          <a:blip r:embed="rId3" cstate="print"/>
          <a:stretch>
            <a:fillRect/>
          </a:stretch>
        </p:blipFill>
        <p:spPr>
          <a:xfrm>
            <a:off x="914400" y="1295400"/>
            <a:ext cx="6432006" cy="4751109"/>
          </a:xfrm>
        </p:spPr>
      </p:pic>
      <p:sp>
        <p:nvSpPr>
          <p:cNvPr id="2" name="Title 1"/>
          <p:cNvSpPr>
            <a:spLocks noGrp="1"/>
          </p:cNvSpPr>
          <p:nvPr>
            <p:ph type="title"/>
          </p:nvPr>
        </p:nvSpPr>
        <p:spPr/>
        <p:txBody>
          <a:bodyPr>
            <a:normAutofit fontScale="90000"/>
          </a:bodyPr>
          <a:lstStyle/>
          <a:p>
            <a:r>
              <a:rPr lang="en-US" dirty="0" smtClean="0"/>
              <a:t>November 17 00z – surface fields</a:t>
            </a:r>
            <a:endParaRPr lang="en-US"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Nov1606_radar_animated.gif"/>
          <p:cNvPicPr>
            <a:picLocks noGrp="1" noChangeAspect="1"/>
          </p:cNvPicPr>
          <p:nvPr>
            <p:ph idx="1"/>
          </p:nvPr>
        </p:nvPicPr>
        <p:blipFill>
          <a:blip r:embed="rId3" cstate="print"/>
          <a:stretch>
            <a:fillRect/>
          </a:stretch>
        </p:blipFill>
        <p:spPr>
          <a:xfrm>
            <a:off x="2177939" y="1481138"/>
            <a:ext cx="4788122" cy="4525962"/>
          </a:xfrm>
        </p:spPr>
      </p:pic>
      <p:sp>
        <p:nvSpPr>
          <p:cNvPr id="2" name="Title 1"/>
          <p:cNvSpPr>
            <a:spLocks noGrp="1"/>
          </p:cNvSpPr>
          <p:nvPr>
            <p:ph type="title"/>
          </p:nvPr>
        </p:nvSpPr>
        <p:spPr/>
        <p:txBody>
          <a:bodyPr/>
          <a:lstStyle/>
          <a:p>
            <a:r>
              <a:rPr lang="en-US" dirty="0" smtClean="0"/>
              <a:t>Radar loop</a:t>
            </a:r>
            <a:endParaRPr lang="en-US"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nov16_pcp.gif"/>
          <p:cNvPicPr>
            <a:picLocks noGrp="1" noChangeAspect="1"/>
          </p:cNvPicPr>
          <p:nvPr>
            <p:ph idx="1"/>
          </p:nvPr>
        </p:nvPicPr>
        <p:blipFill>
          <a:blip r:embed="rId3" cstate="print"/>
          <a:stretch>
            <a:fillRect/>
          </a:stretch>
        </p:blipFill>
        <p:spPr>
          <a:xfrm>
            <a:off x="304800" y="1981200"/>
            <a:ext cx="4267200" cy="3362681"/>
          </a:xfrm>
        </p:spPr>
      </p:pic>
      <p:sp>
        <p:nvSpPr>
          <p:cNvPr id="2" name="Title 1"/>
          <p:cNvSpPr>
            <a:spLocks noGrp="1"/>
          </p:cNvSpPr>
          <p:nvPr>
            <p:ph type="title"/>
          </p:nvPr>
        </p:nvSpPr>
        <p:spPr/>
        <p:txBody>
          <a:bodyPr/>
          <a:lstStyle/>
          <a:p>
            <a:r>
              <a:rPr lang="en-US" dirty="0" smtClean="0"/>
              <a:t>Rainfall</a:t>
            </a:r>
            <a:endParaRPr lang="en-US" dirty="0"/>
          </a:p>
        </p:txBody>
      </p:sp>
      <p:pic>
        <p:nvPicPr>
          <p:cNvPr id="5" name="Picture 4" descr="Nov16_rainfall.jpg"/>
          <p:cNvPicPr>
            <a:picLocks noChangeAspect="1"/>
          </p:cNvPicPr>
          <p:nvPr/>
        </p:nvPicPr>
        <p:blipFill>
          <a:blip r:embed="rId4" cstate="print"/>
          <a:stretch>
            <a:fillRect/>
          </a:stretch>
        </p:blipFill>
        <p:spPr>
          <a:xfrm>
            <a:off x="4648200" y="2286000"/>
            <a:ext cx="4166560" cy="2667000"/>
          </a:xfrm>
          <a:prstGeom prst="rect">
            <a:avLst/>
          </a:prstGeom>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smtClean="0"/>
              <a:t>November 16 - Relative humidity and theta-e</a:t>
            </a:r>
            <a:endParaRPr lang="en-US" dirty="0"/>
          </a:p>
        </p:txBody>
      </p:sp>
      <p:pic>
        <p:nvPicPr>
          <p:cNvPr id="5" name="Content Placeholder 4" descr="Nov16_xsec1_annotated.jpg"/>
          <p:cNvPicPr>
            <a:picLocks noGrp="1" noChangeAspect="1"/>
          </p:cNvPicPr>
          <p:nvPr>
            <p:ph idx="1"/>
          </p:nvPr>
        </p:nvPicPr>
        <p:blipFill>
          <a:blip r:embed="rId3" cstate="print"/>
          <a:stretch>
            <a:fillRect/>
          </a:stretch>
        </p:blipFill>
        <p:spPr>
          <a:xfrm>
            <a:off x="1066386" y="1481138"/>
            <a:ext cx="7011228" cy="4525962"/>
          </a:xfr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Nov16_xsec_circulation.jpg"/>
          <p:cNvPicPr>
            <a:picLocks noGrp="1" noChangeAspect="1"/>
          </p:cNvPicPr>
          <p:nvPr>
            <p:ph idx="1"/>
          </p:nvPr>
        </p:nvPicPr>
        <p:blipFill>
          <a:blip r:embed="rId3" cstate="print"/>
          <a:stretch>
            <a:fillRect/>
          </a:stretch>
        </p:blipFill>
        <p:spPr>
          <a:xfrm>
            <a:off x="1027868" y="1481138"/>
            <a:ext cx="7088264" cy="4525962"/>
          </a:xfrm>
        </p:spPr>
      </p:pic>
      <p:sp>
        <p:nvSpPr>
          <p:cNvPr id="2" name="Title 1"/>
          <p:cNvSpPr>
            <a:spLocks noGrp="1"/>
          </p:cNvSpPr>
          <p:nvPr>
            <p:ph type="title"/>
          </p:nvPr>
        </p:nvSpPr>
        <p:spPr/>
        <p:txBody>
          <a:bodyPr>
            <a:normAutofit fontScale="90000"/>
          </a:bodyPr>
          <a:lstStyle/>
          <a:p>
            <a:pPr algn="ctr"/>
            <a:r>
              <a:rPr lang="en-US" dirty="0" smtClean="0"/>
              <a:t>November 16 - </a:t>
            </a:r>
            <a:r>
              <a:rPr lang="en-US" dirty="0" err="1" smtClean="0"/>
              <a:t>Frontogenesis</a:t>
            </a:r>
            <a:r>
              <a:rPr lang="en-US" dirty="0" smtClean="0"/>
              <a:t> and </a:t>
            </a:r>
            <a:r>
              <a:rPr lang="en-US" dirty="0" err="1" smtClean="0"/>
              <a:t>ageostrophic</a:t>
            </a:r>
            <a:r>
              <a:rPr lang="en-US" dirty="0" smtClean="0"/>
              <a:t> circulation</a:t>
            </a:r>
            <a:endParaRPr lang="en-US"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92500" lnSpcReduction="20000"/>
          </a:bodyPr>
          <a:lstStyle/>
          <a:p>
            <a:r>
              <a:rPr lang="en-US" dirty="0" smtClean="0"/>
              <a:t>5 high wind reports including an EF0 tornado and a 74 mph wind gust at the Carrier Dome.</a:t>
            </a:r>
          </a:p>
          <a:p>
            <a:r>
              <a:rPr lang="en-US" dirty="0" smtClean="0"/>
              <a:t>29 flash flood reports:</a:t>
            </a:r>
          </a:p>
          <a:p>
            <a:r>
              <a:rPr lang="en-US" dirty="0" smtClean="0"/>
              <a:t>Multiple houses flooded</a:t>
            </a:r>
          </a:p>
          <a:p>
            <a:r>
              <a:rPr lang="en-US" dirty="0" smtClean="0"/>
              <a:t>3 feet of water on the Vestal Parkway</a:t>
            </a:r>
          </a:p>
          <a:p>
            <a:r>
              <a:rPr lang="en-US" dirty="0" smtClean="0"/>
              <a:t>Mudslide on I-88 causes a multi-injury car accident</a:t>
            </a:r>
          </a:p>
          <a:p>
            <a:r>
              <a:rPr lang="en-US" dirty="0" smtClean="0"/>
              <a:t>State of emergency in Hancock, NY</a:t>
            </a:r>
          </a:p>
          <a:p>
            <a:r>
              <a:rPr lang="en-US" dirty="0" smtClean="0"/>
              <a:t>Report of 1.75 inches of rain in 15 minutes in Delta Lake, NY.</a:t>
            </a:r>
          </a:p>
          <a:p>
            <a:r>
              <a:rPr lang="en-US" dirty="0" smtClean="0"/>
              <a:t>Flood damage at the Woodlands Inn in Wilkes-Barre</a:t>
            </a:r>
          </a:p>
          <a:p>
            <a:pPr>
              <a:buNone/>
            </a:pPr>
            <a:endParaRPr lang="en-US" dirty="0"/>
          </a:p>
        </p:txBody>
      </p:sp>
      <p:sp>
        <p:nvSpPr>
          <p:cNvPr id="2" name="Title 1"/>
          <p:cNvSpPr>
            <a:spLocks noGrp="1"/>
          </p:cNvSpPr>
          <p:nvPr>
            <p:ph type="title"/>
          </p:nvPr>
        </p:nvSpPr>
        <p:spPr/>
        <p:txBody>
          <a:bodyPr/>
          <a:lstStyle/>
          <a:p>
            <a:r>
              <a:rPr lang="en-US" dirty="0" smtClean="0"/>
              <a:t>Impacts</a:t>
            </a:r>
            <a:endParaRPr lang="en-US"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4panel_anomalies_06z.jpg"/>
          <p:cNvPicPr>
            <a:picLocks noGrp="1" noChangeAspect="1"/>
          </p:cNvPicPr>
          <p:nvPr>
            <p:ph idx="1"/>
          </p:nvPr>
        </p:nvPicPr>
        <p:blipFill>
          <a:blip r:embed="rId3" cstate="print"/>
          <a:stretch>
            <a:fillRect/>
          </a:stretch>
        </p:blipFill>
        <p:spPr>
          <a:xfrm>
            <a:off x="1463112" y="1481138"/>
            <a:ext cx="6217775" cy="4525962"/>
          </a:xfrm>
        </p:spPr>
      </p:pic>
      <p:sp>
        <p:nvSpPr>
          <p:cNvPr id="2" name="Title 1"/>
          <p:cNvSpPr>
            <a:spLocks noGrp="1"/>
          </p:cNvSpPr>
          <p:nvPr>
            <p:ph type="title"/>
          </p:nvPr>
        </p:nvSpPr>
        <p:spPr/>
        <p:txBody>
          <a:bodyPr>
            <a:normAutofit/>
          </a:bodyPr>
          <a:lstStyle/>
          <a:p>
            <a:r>
              <a:rPr lang="en-US" dirty="0" smtClean="0"/>
              <a:t>January 25 06z anomalies</a:t>
            </a:r>
            <a:endParaRPr lang="en-US"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4panel_anomalies_12z.jpg"/>
          <p:cNvPicPr>
            <a:picLocks noGrp="1" noChangeAspect="1"/>
          </p:cNvPicPr>
          <p:nvPr>
            <p:ph idx="1"/>
          </p:nvPr>
        </p:nvPicPr>
        <p:blipFill>
          <a:blip r:embed="rId3" cstate="print"/>
          <a:stretch>
            <a:fillRect/>
          </a:stretch>
        </p:blipFill>
        <p:spPr>
          <a:xfrm>
            <a:off x="1432563" y="1481138"/>
            <a:ext cx="6160205" cy="4614862"/>
          </a:xfrm>
        </p:spPr>
      </p:pic>
      <p:sp>
        <p:nvSpPr>
          <p:cNvPr id="2" name="Title 1"/>
          <p:cNvSpPr>
            <a:spLocks noGrp="1"/>
          </p:cNvSpPr>
          <p:nvPr>
            <p:ph type="title"/>
          </p:nvPr>
        </p:nvSpPr>
        <p:spPr/>
        <p:txBody>
          <a:bodyPr/>
          <a:lstStyle/>
          <a:p>
            <a:r>
              <a:rPr lang="en-US" dirty="0" smtClean="0"/>
              <a:t>January 25 12z anomalies</a:t>
            </a:r>
            <a:endParaRPr lang="en-US"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Jan2510_radar_animated.gif"/>
          <p:cNvPicPr>
            <a:picLocks noGrp="1" noChangeAspect="1"/>
          </p:cNvPicPr>
          <p:nvPr>
            <p:ph idx="1"/>
          </p:nvPr>
        </p:nvPicPr>
        <p:blipFill>
          <a:blip r:embed="rId3" cstate="print"/>
          <a:stretch>
            <a:fillRect/>
          </a:stretch>
        </p:blipFill>
        <p:spPr>
          <a:xfrm>
            <a:off x="2187433" y="1481138"/>
            <a:ext cx="4769133" cy="4525962"/>
          </a:xfrm>
        </p:spPr>
      </p:pic>
      <p:sp>
        <p:nvSpPr>
          <p:cNvPr id="2" name="Title 1"/>
          <p:cNvSpPr>
            <a:spLocks noGrp="1"/>
          </p:cNvSpPr>
          <p:nvPr>
            <p:ph type="title"/>
          </p:nvPr>
        </p:nvSpPr>
        <p:spPr/>
        <p:txBody>
          <a:bodyPr/>
          <a:lstStyle/>
          <a:p>
            <a:r>
              <a:rPr lang="en-US" dirty="0" smtClean="0"/>
              <a:t>Radar loop</a:t>
            </a:r>
            <a:endParaRPr lang="en-US"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Overview of Narrow Cold Frontal Rain Bands</a:t>
            </a:r>
          </a:p>
          <a:p>
            <a:r>
              <a:rPr lang="en-US" dirty="0" smtClean="0"/>
              <a:t>November 16, 2006</a:t>
            </a:r>
          </a:p>
          <a:p>
            <a:r>
              <a:rPr lang="en-US" dirty="0" smtClean="0"/>
              <a:t>January 25, 2010</a:t>
            </a:r>
          </a:p>
          <a:p>
            <a:r>
              <a:rPr lang="en-US" dirty="0" smtClean="0"/>
              <a:t>Summary  and Conclusion</a:t>
            </a:r>
          </a:p>
          <a:p>
            <a:endParaRPr lang="en-US" dirty="0"/>
          </a:p>
        </p:txBody>
      </p:sp>
      <p:sp>
        <p:nvSpPr>
          <p:cNvPr id="2" name="Title 1"/>
          <p:cNvSpPr>
            <a:spLocks noGrp="1"/>
          </p:cNvSpPr>
          <p:nvPr>
            <p:ph type="title"/>
          </p:nvPr>
        </p:nvSpPr>
        <p:spPr/>
        <p:txBody>
          <a:bodyPr/>
          <a:lstStyle/>
          <a:p>
            <a:r>
              <a:rPr lang="en-US" dirty="0" smtClean="0"/>
              <a:t>Outline</a:t>
            </a:r>
            <a:endParaRPr lang="en-US"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11" descr="observed_rainfall_jan25.jpg"/>
          <p:cNvPicPr>
            <a:picLocks noGrp="1" noChangeAspect="1"/>
          </p:cNvPicPr>
          <p:nvPr>
            <p:ph idx="1"/>
          </p:nvPr>
        </p:nvPicPr>
        <p:blipFill>
          <a:blip r:embed="rId3" cstate="print"/>
          <a:stretch>
            <a:fillRect/>
          </a:stretch>
        </p:blipFill>
        <p:spPr>
          <a:xfrm>
            <a:off x="228600" y="4114800"/>
            <a:ext cx="2971953" cy="2601119"/>
          </a:xfrm>
        </p:spPr>
      </p:pic>
      <p:sp>
        <p:nvSpPr>
          <p:cNvPr id="2" name="Title 1"/>
          <p:cNvSpPr>
            <a:spLocks noGrp="1"/>
          </p:cNvSpPr>
          <p:nvPr>
            <p:ph type="title"/>
          </p:nvPr>
        </p:nvSpPr>
        <p:spPr/>
        <p:txBody>
          <a:bodyPr/>
          <a:lstStyle/>
          <a:p>
            <a:r>
              <a:rPr lang="en-US" dirty="0" smtClean="0"/>
              <a:t>Observed rainfall</a:t>
            </a:r>
            <a:endParaRPr lang="en-US" dirty="0"/>
          </a:p>
        </p:txBody>
      </p:sp>
      <p:pic>
        <p:nvPicPr>
          <p:cNvPr id="8" name="Picture 7" descr="observed_rainfall_scale.jpg"/>
          <p:cNvPicPr>
            <a:picLocks noChangeAspect="1"/>
          </p:cNvPicPr>
          <p:nvPr/>
        </p:nvPicPr>
        <p:blipFill>
          <a:blip r:embed="rId4" cstate="print"/>
          <a:stretch>
            <a:fillRect/>
          </a:stretch>
        </p:blipFill>
        <p:spPr>
          <a:xfrm>
            <a:off x="3276600" y="1905000"/>
            <a:ext cx="660400" cy="3898900"/>
          </a:xfrm>
          <a:prstGeom prst="rect">
            <a:avLst/>
          </a:prstGeom>
        </p:spPr>
      </p:pic>
      <p:pic>
        <p:nvPicPr>
          <p:cNvPr id="10" name="Picture 9" descr="observed_rainfall_jan24.jpg"/>
          <p:cNvPicPr>
            <a:picLocks noChangeAspect="1"/>
          </p:cNvPicPr>
          <p:nvPr/>
        </p:nvPicPr>
        <p:blipFill>
          <a:blip r:embed="rId5" cstate="print"/>
          <a:stretch>
            <a:fillRect/>
          </a:stretch>
        </p:blipFill>
        <p:spPr>
          <a:xfrm>
            <a:off x="228600" y="1447800"/>
            <a:ext cx="2971800" cy="2612571"/>
          </a:xfrm>
          <a:prstGeom prst="rect">
            <a:avLst/>
          </a:prstGeom>
        </p:spPr>
      </p:pic>
      <p:pic>
        <p:nvPicPr>
          <p:cNvPr id="13" name="Picture 12" descr="observed_rainfall.png"/>
          <p:cNvPicPr>
            <a:picLocks noChangeAspect="1"/>
          </p:cNvPicPr>
          <p:nvPr/>
        </p:nvPicPr>
        <p:blipFill>
          <a:blip r:embed="rId6" cstate="print"/>
          <a:stretch>
            <a:fillRect/>
          </a:stretch>
        </p:blipFill>
        <p:spPr>
          <a:xfrm>
            <a:off x="3962400" y="1676400"/>
            <a:ext cx="5010257" cy="4038600"/>
          </a:xfrm>
          <a:prstGeom prst="rect">
            <a:avLst/>
          </a:prstGeom>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nsm_swe_2010012505_Northeast.jpg"/>
          <p:cNvPicPr>
            <a:picLocks noGrp="1" noChangeAspect="1"/>
          </p:cNvPicPr>
          <p:nvPr>
            <p:ph idx="1"/>
          </p:nvPr>
        </p:nvPicPr>
        <p:blipFill>
          <a:blip r:embed="rId3" cstate="print"/>
          <a:stretch>
            <a:fillRect/>
          </a:stretch>
        </p:blipFill>
        <p:spPr>
          <a:xfrm>
            <a:off x="191780" y="1371600"/>
            <a:ext cx="4441067" cy="2971799"/>
          </a:xfrm>
        </p:spPr>
      </p:pic>
      <p:sp>
        <p:nvSpPr>
          <p:cNvPr id="2" name="Title 1"/>
          <p:cNvSpPr>
            <a:spLocks noGrp="1"/>
          </p:cNvSpPr>
          <p:nvPr>
            <p:ph type="title"/>
          </p:nvPr>
        </p:nvSpPr>
        <p:spPr/>
        <p:txBody>
          <a:bodyPr/>
          <a:lstStyle/>
          <a:p>
            <a:r>
              <a:rPr lang="en-US" dirty="0" smtClean="0"/>
              <a:t>Snow melt</a:t>
            </a:r>
            <a:endParaRPr lang="en-US" dirty="0"/>
          </a:p>
        </p:txBody>
      </p:sp>
      <p:pic>
        <p:nvPicPr>
          <p:cNvPr id="5" name="Picture 4" descr="nsm_swe_2010012605_Northeast.jpg"/>
          <p:cNvPicPr>
            <a:picLocks noChangeAspect="1"/>
          </p:cNvPicPr>
          <p:nvPr/>
        </p:nvPicPr>
        <p:blipFill>
          <a:blip r:embed="rId4" cstate="print"/>
          <a:stretch>
            <a:fillRect/>
          </a:stretch>
        </p:blipFill>
        <p:spPr>
          <a:xfrm>
            <a:off x="4267200" y="2209800"/>
            <a:ext cx="4495800" cy="3008425"/>
          </a:xfrm>
          <a:prstGeom prst="rect">
            <a:avLst/>
          </a:prstGeom>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smtClean="0"/>
              <a:t>January 25 - Relative humidity and theta-e</a:t>
            </a:r>
            <a:endParaRPr lang="en-US" dirty="0"/>
          </a:p>
        </p:txBody>
      </p:sp>
      <p:pic>
        <p:nvPicPr>
          <p:cNvPr id="5" name="Content Placeholder 4" descr="Jan25_xsec1_annotated.jpg"/>
          <p:cNvPicPr>
            <a:picLocks noGrp="1" noChangeAspect="1"/>
          </p:cNvPicPr>
          <p:nvPr>
            <p:ph idx="1"/>
          </p:nvPr>
        </p:nvPicPr>
        <p:blipFill>
          <a:blip r:embed="rId3" cstate="print"/>
          <a:stretch>
            <a:fillRect/>
          </a:stretch>
        </p:blipFill>
        <p:spPr>
          <a:xfrm>
            <a:off x="1070252" y="1481138"/>
            <a:ext cx="7003495" cy="4525962"/>
          </a:xfrm>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Jan25_xsec_circulation.jpg"/>
          <p:cNvPicPr>
            <a:picLocks noGrp="1" noChangeAspect="1"/>
          </p:cNvPicPr>
          <p:nvPr>
            <p:ph idx="1"/>
          </p:nvPr>
        </p:nvPicPr>
        <p:blipFill>
          <a:blip r:embed="rId3" cstate="print"/>
          <a:stretch>
            <a:fillRect/>
          </a:stretch>
        </p:blipFill>
        <p:spPr>
          <a:xfrm>
            <a:off x="1026217" y="1481138"/>
            <a:ext cx="7091565" cy="4525962"/>
          </a:xfrm>
        </p:spPr>
      </p:pic>
      <p:sp>
        <p:nvSpPr>
          <p:cNvPr id="2" name="Title 1"/>
          <p:cNvSpPr>
            <a:spLocks noGrp="1"/>
          </p:cNvSpPr>
          <p:nvPr>
            <p:ph type="title"/>
          </p:nvPr>
        </p:nvSpPr>
        <p:spPr/>
        <p:txBody>
          <a:bodyPr>
            <a:normAutofit fontScale="90000"/>
          </a:bodyPr>
          <a:lstStyle/>
          <a:p>
            <a:pPr algn="ctr"/>
            <a:r>
              <a:rPr lang="en-US" dirty="0" smtClean="0"/>
              <a:t>January 25 - </a:t>
            </a:r>
            <a:r>
              <a:rPr lang="en-US" dirty="0" err="1" smtClean="0"/>
              <a:t>Frontogenesis</a:t>
            </a:r>
            <a:r>
              <a:rPr lang="en-US" dirty="0" smtClean="0"/>
              <a:t> and </a:t>
            </a:r>
            <a:r>
              <a:rPr lang="en-US" dirty="0" err="1" smtClean="0"/>
              <a:t>ageostrophic</a:t>
            </a:r>
            <a:r>
              <a:rPr lang="en-US" dirty="0" smtClean="0"/>
              <a:t> circulation</a:t>
            </a:r>
            <a:endParaRPr lang="en-US"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No wind damage</a:t>
            </a:r>
          </a:p>
          <a:p>
            <a:r>
              <a:rPr lang="en-US" dirty="0" smtClean="0"/>
              <a:t>31 flash flood reports</a:t>
            </a:r>
          </a:p>
          <a:p>
            <a:r>
              <a:rPr lang="en-US" dirty="0" smtClean="0"/>
              <a:t>Evacuations in the town of Vestal, NY</a:t>
            </a:r>
          </a:p>
          <a:p>
            <a:r>
              <a:rPr lang="en-US" dirty="0" smtClean="0"/>
              <a:t>Mudslides closed portions of I-81 and route 17</a:t>
            </a:r>
          </a:p>
          <a:p>
            <a:endParaRPr lang="en-US" dirty="0"/>
          </a:p>
        </p:txBody>
      </p:sp>
      <p:sp>
        <p:nvSpPr>
          <p:cNvPr id="2" name="Title 1"/>
          <p:cNvSpPr>
            <a:spLocks noGrp="1"/>
          </p:cNvSpPr>
          <p:nvPr>
            <p:ph type="title"/>
          </p:nvPr>
        </p:nvSpPr>
        <p:spPr/>
        <p:txBody>
          <a:bodyPr/>
          <a:lstStyle/>
          <a:p>
            <a:r>
              <a:rPr lang="en-US" dirty="0" smtClean="0"/>
              <a:t>Impacts</a:t>
            </a:r>
            <a:endParaRPr lang="en-US"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lnSpcReduction="10000"/>
          </a:bodyPr>
          <a:lstStyle/>
          <a:p>
            <a:r>
              <a:rPr lang="en-US" dirty="0" smtClean="0"/>
              <a:t>Narrow cold frontal rain bands have produced significant flash flood events across northern Pa and southern NY</a:t>
            </a:r>
          </a:p>
          <a:p>
            <a:r>
              <a:rPr lang="en-US" dirty="0" smtClean="0"/>
              <a:t>These events can be identified in standardized anomaly fields (</a:t>
            </a:r>
            <a:r>
              <a:rPr lang="en-US" dirty="0" err="1" smtClean="0"/>
              <a:t>pwat</a:t>
            </a:r>
            <a:r>
              <a:rPr lang="en-US" dirty="0" smtClean="0"/>
              <a:t> and </a:t>
            </a:r>
            <a:r>
              <a:rPr lang="en-US" dirty="0" err="1" smtClean="0"/>
              <a:t>vwind</a:t>
            </a:r>
            <a:r>
              <a:rPr lang="en-US" dirty="0" smtClean="0"/>
              <a:t>)</a:t>
            </a:r>
          </a:p>
          <a:p>
            <a:r>
              <a:rPr lang="en-US" dirty="0" smtClean="0"/>
              <a:t>Flooding events may be characterized by </a:t>
            </a:r>
            <a:r>
              <a:rPr lang="en-US" dirty="0" smtClean="0"/>
              <a:t>broad ascent associated with coupled cold front / warm front circulations.</a:t>
            </a:r>
          </a:p>
          <a:p>
            <a:r>
              <a:rPr lang="en-US" dirty="0" smtClean="0"/>
              <a:t>The ascent associated with flooding events may be </a:t>
            </a:r>
            <a:r>
              <a:rPr lang="en-US" dirty="0" smtClean="0"/>
              <a:t>broader </a:t>
            </a:r>
            <a:r>
              <a:rPr lang="en-US" dirty="0" smtClean="0"/>
              <a:t>than in more “typical” narrow cold frontal rain bands.</a:t>
            </a:r>
          </a:p>
        </p:txBody>
      </p:sp>
      <p:sp>
        <p:nvSpPr>
          <p:cNvPr id="2" name="Title 1"/>
          <p:cNvSpPr>
            <a:spLocks noGrp="1"/>
          </p:cNvSpPr>
          <p:nvPr>
            <p:ph type="title"/>
          </p:nvPr>
        </p:nvSpPr>
        <p:spPr/>
        <p:txBody>
          <a:bodyPr/>
          <a:lstStyle/>
          <a:p>
            <a:r>
              <a:rPr lang="en-US" dirty="0" smtClean="0"/>
              <a:t>Summary</a:t>
            </a:r>
            <a:endParaRPr lang="en-US"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Cool season, narrow bands of heavy rain associated with cold fronts</a:t>
            </a:r>
          </a:p>
          <a:p>
            <a:r>
              <a:rPr lang="en-US" dirty="0" smtClean="0"/>
              <a:t>Limited </a:t>
            </a:r>
            <a:r>
              <a:rPr lang="en-US" dirty="0" smtClean="0"/>
              <a:t>instability</a:t>
            </a:r>
          </a:p>
          <a:p>
            <a:r>
              <a:rPr lang="en-US" dirty="0" smtClean="0"/>
              <a:t>Often associated with damaging winds</a:t>
            </a:r>
          </a:p>
          <a:p>
            <a:endParaRPr lang="en-US" dirty="0"/>
          </a:p>
        </p:txBody>
      </p:sp>
      <p:sp>
        <p:nvSpPr>
          <p:cNvPr id="2" name="Title 1"/>
          <p:cNvSpPr>
            <a:spLocks noGrp="1"/>
          </p:cNvSpPr>
          <p:nvPr>
            <p:ph type="title"/>
          </p:nvPr>
        </p:nvSpPr>
        <p:spPr/>
        <p:txBody>
          <a:bodyPr>
            <a:normAutofit fontScale="90000"/>
          </a:bodyPr>
          <a:lstStyle/>
          <a:p>
            <a:r>
              <a:rPr lang="en-US" dirty="0" smtClean="0"/>
              <a:t>Narrow  Cold Frontal Rain Bands</a:t>
            </a:r>
            <a:endParaRPr lang="en-US"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Narrow Cold Frontal Rain Bands</a:t>
            </a:r>
            <a:endParaRPr lang="en-US" dirty="0"/>
          </a:p>
        </p:txBody>
      </p:sp>
      <p:pic>
        <p:nvPicPr>
          <p:cNvPr id="6" name="Content Placeholder 5" descr="Schematic.gif"/>
          <p:cNvPicPr>
            <a:picLocks noGrp="1" noChangeAspect="1"/>
          </p:cNvPicPr>
          <p:nvPr>
            <p:ph idx="1"/>
          </p:nvPr>
        </p:nvPicPr>
        <p:blipFill>
          <a:blip r:embed="rId3" cstate="print"/>
          <a:stretch>
            <a:fillRect/>
          </a:stretch>
        </p:blipFill>
        <p:spPr>
          <a:xfrm>
            <a:off x="2286000" y="1371600"/>
            <a:ext cx="4803743" cy="4748843"/>
          </a:xfr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NCFR_example.jpg"/>
          <p:cNvPicPr>
            <a:picLocks noGrp="1" noChangeAspect="1"/>
          </p:cNvPicPr>
          <p:nvPr>
            <p:ph idx="1"/>
          </p:nvPr>
        </p:nvPicPr>
        <p:blipFill>
          <a:blip r:embed="rId3" cstate="print"/>
          <a:stretch>
            <a:fillRect/>
          </a:stretch>
        </p:blipFill>
        <p:spPr>
          <a:xfrm>
            <a:off x="2187468" y="1481138"/>
            <a:ext cx="4769063" cy="4525962"/>
          </a:xfrm>
        </p:spPr>
      </p:pic>
      <p:sp>
        <p:nvSpPr>
          <p:cNvPr id="2" name="Title 1"/>
          <p:cNvSpPr>
            <a:spLocks noGrp="1"/>
          </p:cNvSpPr>
          <p:nvPr>
            <p:ph type="title"/>
          </p:nvPr>
        </p:nvSpPr>
        <p:spPr/>
        <p:txBody>
          <a:bodyPr/>
          <a:lstStyle/>
          <a:p>
            <a:r>
              <a:rPr lang="en-US" dirty="0" smtClean="0"/>
              <a:t>Example</a:t>
            </a:r>
            <a:endParaRPr lang="en-US"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All_Winds_magnitudes_anomalies_18z.jpg"/>
          <p:cNvPicPr>
            <a:picLocks noGrp="1" noChangeAspect="1"/>
          </p:cNvPicPr>
          <p:nvPr>
            <p:ph idx="1"/>
          </p:nvPr>
        </p:nvPicPr>
        <p:blipFill>
          <a:blip r:embed="rId3" cstate="print"/>
          <a:stretch>
            <a:fillRect/>
          </a:stretch>
        </p:blipFill>
        <p:spPr>
          <a:xfrm>
            <a:off x="914400" y="1371600"/>
            <a:ext cx="6858000" cy="5099225"/>
          </a:xfrm>
        </p:spPr>
      </p:pic>
      <p:sp>
        <p:nvSpPr>
          <p:cNvPr id="2" name="Title 1"/>
          <p:cNvSpPr>
            <a:spLocks noGrp="1"/>
          </p:cNvSpPr>
          <p:nvPr>
            <p:ph type="title"/>
          </p:nvPr>
        </p:nvSpPr>
        <p:spPr/>
        <p:txBody>
          <a:bodyPr>
            <a:normAutofit fontScale="90000"/>
          </a:bodyPr>
          <a:lstStyle/>
          <a:p>
            <a:r>
              <a:rPr lang="en-US" dirty="0" smtClean="0"/>
              <a:t>November 16 18z - wind magnitude anomalies</a:t>
            </a:r>
            <a:endParaRPr lang="en-US"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All_Winds_magnitudes_anomalies_00z.jpg"/>
          <p:cNvPicPr>
            <a:picLocks noGrp="1" noChangeAspect="1"/>
          </p:cNvPicPr>
          <p:nvPr>
            <p:ph idx="1"/>
          </p:nvPr>
        </p:nvPicPr>
        <p:blipFill>
          <a:blip r:embed="rId3" cstate="print"/>
          <a:stretch>
            <a:fillRect/>
          </a:stretch>
        </p:blipFill>
        <p:spPr>
          <a:xfrm>
            <a:off x="914400" y="1371600"/>
            <a:ext cx="6858000" cy="5074553"/>
          </a:xfrm>
        </p:spPr>
      </p:pic>
      <p:sp>
        <p:nvSpPr>
          <p:cNvPr id="2" name="Title 1"/>
          <p:cNvSpPr>
            <a:spLocks noGrp="1"/>
          </p:cNvSpPr>
          <p:nvPr>
            <p:ph type="title"/>
          </p:nvPr>
        </p:nvSpPr>
        <p:spPr>
          <a:xfrm>
            <a:off x="228600" y="274638"/>
            <a:ext cx="8686800" cy="1143000"/>
          </a:xfrm>
        </p:spPr>
        <p:txBody>
          <a:bodyPr>
            <a:normAutofit fontScale="90000"/>
          </a:bodyPr>
          <a:lstStyle/>
          <a:p>
            <a:r>
              <a:rPr lang="en-US" dirty="0" smtClean="0"/>
              <a:t>November 17 00z - wind magnitude anomalies</a:t>
            </a:r>
            <a:endParaRPr lang="en-US"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descr="All_Winds_anomalies_18z.jpg"/>
          <p:cNvPicPr>
            <a:picLocks noGrp="1" noChangeAspect="1"/>
          </p:cNvPicPr>
          <p:nvPr>
            <p:ph idx="1"/>
          </p:nvPr>
        </p:nvPicPr>
        <p:blipFill>
          <a:blip r:embed="rId3" cstate="print"/>
          <a:stretch>
            <a:fillRect/>
          </a:stretch>
        </p:blipFill>
        <p:spPr>
          <a:xfrm>
            <a:off x="1485370" y="1481138"/>
            <a:ext cx="6173259" cy="4525962"/>
          </a:xfrm>
        </p:spPr>
      </p:pic>
      <p:sp>
        <p:nvSpPr>
          <p:cNvPr id="2" name="Title 1"/>
          <p:cNvSpPr>
            <a:spLocks noGrp="1"/>
          </p:cNvSpPr>
          <p:nvPr>
            <p:ph type="title"/>
          </p:nvPr>
        </p:nvSpPr>
        <p:spPr/>
        <p:txBody>
          <a:bodyPr>
            <a:normAutofit fontScale="90000"/>
          </a:bodyPr>
          <a:lstStyle/>
          <a:p>
            <a:r>
              <a:rPr lang="en-US" dirty="0" smtClean="0"/>
              <a:t>November 16 18z - v wind anomalies</a:t>
            </a:r>
            <a:endParaRPr lang="en-US"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All_Winds_vwinds_anomalies_00z.jpg"/>
          <p:cNvPicPr>
            <a:picLocks noGrp="1" noChangeAspect="1"/>
          </p:cNvPicPr>
          <p:nvPr>
            <p:ph idx="1"/>
          </p:nvPr>
        </p:nvPicPr>
        <p:blipFill>
          <a:blip r:embed="rId3" cstate="print"/>
          <a:stretch>
            <a:fillRect/>
          </a:stretch>
        </p:blipFill>
        <p:spPr>
          <a:xfrm>
            <a:off x="1494346" y="1481138"/>
            <a:ext cx="6155308" cy="4525962"/>
          </a:xfrm>
        </p:spPr>
      </p:pic>
      <p:sp>
        <p:nvSpPr>
          <p:cNvPr id="2" name="Title 1"/>
          <p:cNvSpPr>
            <a:spLocks noGrp="1"/>
          </p:cNvSpPr>
          <p:nvPr>
            <p:ph type="title"/>
          </p:nvPr>
        </p:nvSpPr>
        <p:spPr/>
        <p:txBody>
          <a:bodyPr>
            <a:normAutofit fontScale="90000"/>
          </a:bodyPr>
          <a:lstStyle/>
          <a:p>
            <a:r>
              <a:rPr lang="en-US" dirty="0" smtClean="0"/>
              <a:t>November 17 00z – v wind anomalies</a:t>
            </a:r>
            <a:endParaRPr lang="en-US" dirty="0"/>
          </a:p>
        </p:txBody>
      </p:sp>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oncours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340</TotalTime>
  <Words>1184</Words>
  <Application>Microsoft Office PowerPoint</Application>
  <PresentationFormat>On-screen Show (4:3)</PresentationFormat>
  <Paragraphs>91</Paragraphs>
  <Slides>25</Slides>
  <Notes>20</Notes>
  <HiddenSlides>0</HiddenSlides>
  <MMClips>0</MMClips>
  <ScaleCrop>false</ScaleCrop>
  <HeadingPairs>
    <vt:vector size="4" baseType="variant">
      <vt:variant>
        <vt:lpstr>Theme</vt:lpstr>
      </vt:variant>
      <vt:variant>
        <vt:i4>1</vt:i4>
      </vt:variant>
      <vt:variant>
        <vt:lpstr>Slide Titles</vt:lpstr>
      </vt:variant>
      <vt:variant>
        <vt:i4>25</vt:i4>
      </vt:variant>
    </vt:vector>
  </HeadingPairs>
  <TitlesOfParts>
    <vt:vector size="26" baseType="lpstr">
      <vt:lpstr>Concourse</vt:lpstr>
      <vt:lpstr>A comparison of 2 flash flood producing narrow cold frontal rain bands in northeast Pennsylvania and southern New York </vt:lpstr>
      <vt:lpstr>Outline</vt:lpstr>
      <vt:lpstr>Narrow  Cold Frontal Rain Bands</vt:lpstr>
      <vt:lpstr>Narrow Cold Frontal Rain Bands</vt:lpstr>
      <vt:lpstr>Example</vt:lpstr>
      <vt:lpstr>November 16 18z - wind magnitude anomalies</vt:lpstr>
      <vt:lpstr>November 17 00z - wind magnitude anomalies</vt:lpstr>
      <vt:lpstr>November 16 18z - v wind anomalies</vt:lpstr>
      <vt:lpstr>November 17 00z – v wind anomalies</vt:lpstr>
      <vt:lpstr>November 16 18z – surface fields </vt:lpstr>
      <vt:lpstr>November 17 00z – surface fields</vt:lpstr>
      <vt:lpstr>Radar loop</vt:lpstr>
      <vt:lpstr>Rainfall</vt:lpstr>
      <vt:lpstr>November 16 - Relative humidity and theta-e</vt:lpstr>
      <vt:lpstr>November 16 - Frontogenesis and ageostrophic circulation</vt:lpstr>
      <vt:lpstr>Impacts</vt:lpstr>
      <vt:lpstr>January 25 06z anomalies</vt:lpstr>
      <vt:lpstr>January 25 12z anomalies</vt:lpstr>
      <vt:lpstr>Radar loop</vt:lpstr>
      <vt:lpstr>Observed rainfall</vt:lpstr>
      <vt:lpstr>Snow melt</vt:lpstr>
      <vt:lpstr>January 25 - Relative humidity and theta-e</vt:lpstr>
      <vt:lpstr>January 25 - Frontogenesis and ageostrophic circulation</vt:lpstr>
      <vt:lpstr>Impacts</vt:lpstr>
      <vt:lpstr>Summary</vt:lpstr>
    </vt:vector>
  </TitlesOfParts>
  <Company>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comparison of 2 flash flood producing narrow cold frontal rain bands in northeast Pennsylvania and southern New York </dc:title>
  <dc:creator>michael.evans</dc:creator>
  <cp:lastModifiedBy>michael.evans</cp:lastModifiedBy>
  <cp:revision>34</cp:revision>
  <dcterms:created xsi:type="dcterms:W3CDTF">2010-05-09T16:09:31Z</dcterms:created>
  <dcterms:modified xsi:type="dcterms:W3CDTF">2010-05-20T13:54:24Z</dcterms:modified>
</cp:coreProperties>
</file>